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Lst>
  <p:sldSz cy="6858000" cx="9144000"/>
  <p:notesSz cx="6858000" cy="9144000"/>
  <p:embeddedFontLst>
    <p:embeddedFont>
      <p:font typeface="Heebo"/>
      <p:regular r:id="rId120"/>
      <p:bold r:id="rId1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122" roundtripDataSignature="AMtx7miNB5nRYuGgQgCrQnaCAzP5GT2B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9735B63-213F-4216-9548-40C56295BDB5}">
  <a:tblStyle styleId="{B9735B63-213F-4216-9548-40C56295BDB5}" styleName="Table_0">
    <a:wholeTbl>
      <a:tcTxStyle b="off" i="off">
        <a:font>
          <a:latin typeface="Tw Cen MT"/>
          <a:ea typeface="Tw Cen MT"/>
          <a:cs typeface="Tw Cen MT"/>
        </a:font>
        <a:schemeClr val="dk1"/>
      </a:tcTxStyle>
      <a:tcStyle>
        <a:tcBdr>
          <a:left>
            <a:ln cap="flat" cmpd="sng" w="12700">
              <a:solidFill>
                <a:schemeClr val="accent2"/>
              </a:solidFill>
              <a:prstDash val="solid"/>
              <a:round/>
              <a:headEnd len="sm" w="sm" type="none"/>
              <a:tailEnd len="sm" w="sm" type="none"/>
            </a:ln>
          </a:left>
          <a:right>
            <a:ln cap="flat" cmpd="sng" w="12700">
              <a:solidFill>
                <a:schemeClr val="accent2"/>
              </a:solidFill>
              <a:prstDash val="solid"/>
              <a:round/>
              <a:headEnd len="sm" w="sm" type="none"/>
              <a:tailEnd len="sm" w="sm" type="none"/>
            </a:ln>
          </a:right>
          <a:top>
            <a:ln cap="flat" cmpd="sng" w="12700">
              <a:solidFill>
                <a:schemeClr val="accent2"/>
              </a:solidFill>
              <a:prstDash val="solid"/>
              <a:round/>
              <a:headEnd len="sm" w="sm" type="none"/>
              <a:tailEnd len="sm" w="sm" type="none"/>
            </a:ln>
          </a:top>
          <a:bottom>
            <a:ln cap="flat" cmpd="sng" w="12700">
              <a:solidFill>
                <a:schemeClr val="accent2"/>
              </a:solidFill>
              <a:prstDash val="solid"/>
              <a:round/>
              <a:headEnd len="sm" w="sm" type="none"/>
              <a:tailEnd len="sm" w="sm" type="none"/>
            </a:ln>
          </a:bottom>
          <a:insideH>
            <a:ln cap="flat" cmpd="sng" w="12700">
              <a:solidFill>
                <a:schemeClr val="accent2"/>
              </a:solidFill>
              <a:prstDash val="solid"/>
              <a:round/>
              <a:headEnd len="sm" w="sm" type="none"/>
              <a:tailEnd len="sm" w="sm" type="none"/>
            </a:ln>
          </a:insideH>
          <a:insideV>
            <a:ln cap="flat" cmpd="sng" w="12700">
              <a:solidFill>
                <a:schemeClr val="accent2"/>
              </a:solidFill>
              <a:prstDash val="solid"/>
              <a:round/>
              <a:headEnd len="sm" w="sm" type="none"/>
              <a:tailEnd len="sm" w="sm" type="none"/>
            </a:ln>
          </a:insideV>
        </a:tcBdr>
        <a:fill>
          <a:solidFill>
            <a:srgbClr val="E6EFF8"/>
          </a:solidFill>
        </a:fill>
      </a:tcStyle>
    </a:wholeTbl>
    <a:band1H>
      <a:tcTxStyle b="off" i="off"/>
      <a:tcStyle>
        <a:fill>
          <a:solidFill>
            <a:srgbClr val="CADEF1"/>
          </a:solidFill>
        </a:fill>
      </a:tcStyle>
    </a:band1H>
    <a:band2H>
      <a:tcTxStyle b="off" i="off"/>
    </a:band2H>
    <a:band1V>
      <a:tcTxStyle b="off" i="off"/>
      <a:tcStyle>
        <a:fill>
          <a:solidFill>
            <a:srgbClr val="CADEF1"/>
          </a:solidFill>
        </a:fill>
      </a:tcStyle>
    </a:band1V>
    <a:band2V>
      <a:tcTxStyle b="off" i="off"/>
    </a:band2V>
    <a:lastCol>
      <a:tcTxStyle b="on" i="off"/>
    </a:lastCol>
    <a:firstCol>
      <a:tcTxStyle b="on" i="off"/>
    </a:firstCol>
    <a:lastRow>
      <a:tcTxStyle b="on" i="off"/>
      <a:tcStyle>
        <a:tcBdr>
          <a:top>
            <a:ln cap="flat" cmpd="sng" w="25400">
              <a:solidFill>
                <a:schemeClr val="accent2"/>
              </a:solidFill>
              <a:prstDash val="solid"/>
              <a:round/>
              <a:headEnd len="sm" w="sm" type="none"/>
              <a:tailEnd len="sm" w="sm" type="none"/>
            </a:ln>
          </a:top>
        </a:tcBdr>
        <a:fill>
          <a:solidFill>
            <a:srgbClr val="E6EFF8"/>
          </a:solidFill>
        </a:fill>
      </a:tcStyle>
    </a:lastRow>
    <a:seCell>
      <a:tcTxStyle b="off" i="off"/>
    </a:seCell>
    <a:swCell>
      <a:tcTxStyle b="off" i="off"/>
    </a:swCell>
    <a:firstRow>
      <a:tcTxStyle b="on" i="off"/>
      <a:tcStyle>
        <a:fill>
          <a:solidFill>
            <a:srgbClr val="E6EFF8"/>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121" Type="http://schemas.openxmlformats.org/officeDocument/2006/relationships/font" Target="fonts/Heebo-bold.fntdata"/><Relationship Id="rId25" Type="http://schemas.openxmlformats.org/officeDocument/2006/relationships/slide" Target="slides/slide18.xml"/><Relationship Id="rId120" Type="http://schemas.openxmlformats.org/officeDocument/2006/relationships/font" Target="fonts/Heebo-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22" Type="http://customschemas.google.com/relationships/presentationmetadata" Target="meta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wikipedia.org/wiki/University_of_California,_Los_Angeles" TargetMode="External"/><Relationship Id="rId3" Type="http://schemas.openxmlformats.org/officeDocument/2006/relationships/hyperlink" Target="http://en.wikipedia.org/wiki/Stanford_Research_Institute"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wikipedia.org/wiki/University_of_California,_Los_Angeles" TargetMode="External"/><Relationship Id="rId3" Type="http://schemas.openxmlformats.org/officeDocument/2006/relationships/hyperlink" Target="http://en.wikipedia.org/wiki/Stanford_Research_Institute"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wikipedia.org/wiki/University_of_California,_Los_Angeles" TargetMode="External"/><Relationship Id="rId3" Type="http://schemas.openxmlformats.org/officeDocument/2006/relationships/hyperlink" Target="http://en.wikipedia.org/wiki/Stanford_Research_Institute" TargetMode="Externa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p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1" name="Google Shape;911;p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8" name="Google Shape;918;p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9" name="Google Shape;919;p8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5508be8096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6" name="Google Shape;926;g15508be8096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7" name="Google Shape;927;g15508be8096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5508be8096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5" name="Google Shape;935;g15508be8096_0_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6" name="Google Shape;936;g15508be8096_0_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5508be8096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3" name="Google Shape;943;g15508be8096_0_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4" name="Google Shape;944;g15508be8096_0_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5508be8096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2" name="Google Shape;952;g15508be8096_0_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3" name="Google Shape;953;g15508be8096_0_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5508be8096_0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0" name="Google Shape;960;g15508be8096_0_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1" name="Google Shape;961;g15508be8096_0_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15508be8096_0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9" name="Google Shape;969;g15508be8096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0" name="Google Shape;970;g15508be8096_0_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5508be8096_0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7" name="Google Shape;977;g15508be8096_0_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8" name="Google Shape;978;g15508be8096_0_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15508be8096_0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6" name="Google Shape;986;g15508be8096_0_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7" name="Google Shape;987;g15508be8096_0_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15508be8096_0_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4" name="Google Shape;994;g15508be8096_0_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5" name="Google Shape;995;g15508be8096_0_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15508be8096_0_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2" name="Google Shape;1002;g15508be8096_0_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3" name="Google Shape;1003;g15508be8096_0_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5508be8096_0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1" name="Google Shape;1011;g15508be8096_0_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2" name="Google Shape;1012;g15508be8096_0_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 name="Google Shape;214;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 name="Google Shape;263;p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p10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p10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 name="Google Shape;287;p1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4" name="Google Shape;304;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9" name="Google Shape;339;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 name="Google Shape;123;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 name="Google Shape;347;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5" name="Google Shape;355;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3" name="Google Shape;363;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1" name="Google Shape;371;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7" name="Google Shape;387;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3" name="Google Shape;403;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p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p1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9" name="Google Shape;419;p10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1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7" name="Google Shape;427;p10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p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5" name="Google Shape;435;p1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p1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3" name="Google Shape;443;p10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1" name="Google Shape;451;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9" name="Google Shape;459;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 name="Google Shape;466;p1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7" name="Google Shape;467;p10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 name="Google Shape;474;p1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5" name="Google Shape;475;p1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3" name="Google Shape;483;p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1" name="Google Shape;491;p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p1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9" name="Google Shape;499;p10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p1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7" name="Google Shape;507;p1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p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1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1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3" name="Google Shape;523;p1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1" name="Google Shape;531;p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 name="Google Shape;538;p1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9" name="Google Shape;539;p1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p1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7" name="Google Shape;547;p1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1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5" name="Google Shape;555;p1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p1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3" name="Google Shape;563;p1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1" name="Google Shape;571;p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 name="Google Shape;579;p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0" name="Google Shape;580;p1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p1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8" name="Google Shape;588;p1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5" name="Google Shape;595;p1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6" name="Google Shape;596;p1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4" name="Google Shape;604;p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3" name="Google Shape;613;p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2" name="Google Shape;622;p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9" name="Google Shape;629;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0" name="Google Shape;630;p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7" name="Google Shape;637;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8" name="Google Shape;638;p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5" name="Google Shape;645;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6" name="Google Shape;646;p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 name="Google Shape;653;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4" name="Google Shape;654;p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1" name="Google Shape;661;p1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2" name="Google Shape;662;p1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first ARPANET link was established between the </a:t>
            </a:r>
            <a:r>
              <a:rPr lang="en-US" u="sng">
                <a:solidFill>
                  <a:schemeClr val="hlink"/>
                </a:solidFill>
                <a:hlinkClick r:id="rId2"/>
              </a:rPr>
              <a:t>University of California, Los Angeles</a:t>
            </a:r>
            <a:r>
              <a:rPr lang="en-US"/>
              <a:t> and the </a:t>
            </a:r>
            <a:r>
              <a:rPr lang="en-US" u="sng">
                <a:solidFill>
                  <a:schemeClr val="hlink"/>
                </a:solidFill>
                <a:hlinkClick r:id="rId3"/>
              </a:rPr>
              <a:t>Stanford Research Institute</a:t>
            </a:r>
            <a:r>
              <a:rPr lang="en-US"/>
              <a:t> on 22:30 hours on October 29, 1969</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Store and forward, i.e. packet switching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Usenet is a world-wide distributed discussion system. It consists of a set of "newsgroups" with names that are classified hierarchically by subject. "Articles" or "messages" are "posted" to these newsgroups by people on computers with the appropriate software -- these articles are then broadcast to other interconnected computer systems via a wide variety of networks. Some newsgroups are "moderated"; in these newsgroups, the articles are first sent to a moderator for approval before appearing in the newsgroup. Usenet is available on a wide variety of computer systems and networks, but the bulk of modern Usenet traffic is transported over either the Internet or UUCP.</a:t>
            </a:r>
            <a:endParaRPr/>
          </a:p>
        </p:txBody>
      </p:sp>
      <p:sp>
        <p:nvSpPr>
          <p:cNvPr id="157" name="Google Shape;157;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9" name="Google Shape;669;p1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0" name="Google Shape;670;p1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7" name="Google Shape;677;p1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8" name="Google Shape;678;p1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 name="Google Shape;685;p1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6" name="Google Shape;686;p1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3" name="Google Shape;693;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4" name="Google Shape;694;p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1" name="Google Shape;701;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2" name="Google Shape;702;p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9" name="Google Shape;709;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0" name="Google Shape;710;p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7" name="Google Shape;717;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8" name="Google Shape;718;p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5" name="Google Shape;725;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6" name="Google Shape;726;p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3" name="Google Shape;733;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4" name="Google Shape;734;p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1" name="Google Shape;741;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2" name="Google Shape;742;p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first ARPANET link was established between the </a:t>
            </a:r>
            <a:r>
              <a:rPr lang="en-US" u="sng">
                <a:solidFill>
                  <a:schemeClr val="hlink"/>
                </a:solidFill>
                <a:hlinkClick r:id="rId2"/>
              </a:rPr>
              <a:t>University of California, Los Angeles</a:t>
            </a:r>
            <a:r>
              <a:rPr lang="en-US"/>
              <a:t> and the </a:t>
            </a:r>
            <a:r>
              <a:rPr lang="en-US" u="sng">
                <a:solidFill>
                  <a:schemeClr val="hlink"/>
                </a:solidFill>
                <a:hlinkClick r:id="rId3"/>
              </a:rPr>
              <a:t>Stanford Research Institute</a:t>
            </a:r>
            <a:r>
              <a:rPr lang="en-US"/>
              <a:t> on 22:30 hours on October 29, 1969</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Store and forward, i.e. packet switching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Usenet is a world-wide distributed discussion system. It consists of a set of "newsgroups" with names that are classified hierarchically by subject. "Articles" or "messages" are "posted" to these newsgroups by people on computers with the appropriate software -- these articles are then broadcast to other interconnected computer systems via a wide variety of networks. Some newsgroups are "moderated"; in these newsgroups, the articles are first sent to a moderator for approval before appearing in the newsgroup. Usenet is available on a wide variety of computer systems and networks, but the bulk of modern Usenet traffic is transported over either the Internet or UUCP.</a:t>
            </a:r>
            <a:endParaRPr/>
          </a:p>
        </p:txBody>
      </p:sp>
      <p:sp>
        <p:nvSpPr>
          <p:cNvPr id="166" name="Google Shape;166;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9" name="Google Shape;749;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0" name="Google Shape;750;p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7" name="Google Shape;757;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8" name="Google Shape;758;p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5" name="Google Shape;765;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6" name="Google Shape;766;p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3" name="Google Shape;773;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4" name="Google Shape;774;p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1" name="Google Shape;781;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2" name="Google Shape;782;p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9" name="Google Shape;789;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0" name="Google Shape;790;p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7" name="Google Shape;797;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8" name="Google Shape;798;p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5" name="Google Shape;805;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6" name="Google Shape;806;p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3" name="Google Shape;813;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4" name="Google Shape;814;p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1" name="Google Shape;821;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2" name="Google Shape;822;p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first ARPANET link was established between the </a:t>
            </a:r>
            <a:r>
              <a:rPr lang="en-US" u="sng">
                <a:solidFill>
                  <a:schemeClr val="hlink"/>
                </a:solidFill>
                <a:hlinkClick r:id="rId2"/>
              </a:rPr>
              <a:t>University of California, Los Angeles</a:t>
            </a:r>
            <a:r>
              <a:rPr lang="en-US"/>
              <a:t> and the </a:t>
            </a:r>
            <a:r>
              <a:rPr lang="en-US" u="sng">
                <a:solidFill>
                  <a:schemeClr val="hlink"/>
                </a:solidFill>
                <a:hlinkClick r:id="rId3"/>
              </a:rPr>
              <a:t>Stanford Research Institute</a:t>
            </a:r>
            <a:r>
              <a:rPr lang="en-US"/>
              <a:t> on 22:30 hours on October 29, 1969</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Store and forward, i.e. packet switching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Usenet is a world-wide distributed discussion system. It consists of a set of "newsgroups" with names that are classified hierarchically by subject. "Articles" or "messages" are "posted" to these newsgroups by people on computers with the appropriate software -- these articles are then broadcast to other interconnected computer systems via a wide variety of networks. Some newsgroups are "moderated"; in these newsgroups, the articles are first sent to a moderator for approval before appearing in the newsgroup. Usenet is available on a wide variety of computer systems and networks, but the bulk of modern Usenet traffic is transported over either the Internet or UUCP.</a:t>
            </a:r>
            <a:endParaRPr/>
          </a:p>
        </p:txBody>
      </p:sp>
      <p:sp>
        <p:nvSpPr>
          <p:cNvPr id="174" name="Google Shape;174;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9" name="Google Shape;829;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0" name="Google Shape;830;p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8" name="Google Shape;838;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9" name="Google Shape;839;p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6" name="Google Shape;846;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7" name="Google Shape;847;p7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4" name="Google Shape;854;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5" name="Google Shape;855;p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2" name="Google Shape;862;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3" name="Google Shape;863;p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0" name="Google Shape;870;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1" name="Google Shape;871;p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8" name="Google Shape;878;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9" name="Google Shape;879;p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6" name="Google Shape;886;p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7" name="Google Shape;887;p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4" name="Google Shape;894;p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5" name="Google Shape;895;p8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2" name="Google Shape;902;p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3" name="Google Shape;903;p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dk2"/>
        </a:solidFill>
      </p:bgPr>
    </p:bg>
    <p:spTree>
      <p:nvGrpSpPr>
        <p:cNvPr id="17" name="Shape 17"/>
        <p:cNvGrpSpPr/>
        <p:nvPr/>
      </p:nvGrpSpPr>
      <p:grpSpPr>
        <a:xfrm>
          <a:off x="0" y="0"/>
          <a:ext cx="0" cy="0"/>
          <a:chOff x="0" y="0"/>
          <a:chExt cx="0" cy="0"/>
        </a:xfrm>
      </p:grpSpPr>
      <p:sp>
        <p:nvSpPr>
          <p:cNvPr id="18" name="Google Shape;18;p88"/>
          <p:cNvSpPr/>
          <p:nvPr/>
        </p:nvSpPr>
        <p:spPr>
          <a:xfrm>
            <a:off x="0" y="5970588"/>
            <a:ext cx="9144000" cy="8874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19" name="Google Shape;19;p88"/>
          <p:cNvSpPr/>
          <p:nvPr/>
        </p:nvSpPr>
        <p:spPr>
          <a:xfrm>
            <a:off x="-9525" y="6053138"/>
            <a:ext cx="2249488" cy="71278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20" name="Google Shape;20;p88"/>
          <p:cNvSpPr/>
          <p:nvPr/>
        </p:nvSpPr>
        <p:spPr>
          <a:xfrm>
            <a:off x="2359025" y="6043613"/>
            <a:ext cx="6784975" cy="7143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21" name="Google Shape;21;p88"/>
          <p:cNvSpPr txBox="1"/>
          <p:nvPr>
            <p:ph type="ctrTitle"/>
          </p:nvPr>
        </p:nvSpPr>
        <p:spPr>
          <a:xfrm>
            <a:off x="2362200" y="4038600"/>
            <a:ext cx="6477000" cy="1828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88"/>
          <p:cNvSpPr txBox="1"/>
          <p:nvPr>
            <p:ph idx="1" type="subTitle"/>
          </p:nvPr>
        </p:nvSpPr>
        <p:spPr>
          <a:xfrm>
            <a:off x="2362200" y="6050037"/>
            <a:ext cx="6705600" cy="6858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700"/>
              </a:spcBef>
              <a:spcAft>
                <a:spcPts val="0"/>
              </a:spcAft>
              <a:buSzPts val="1560"/>
              <a:buNone/>
              <a:defRPr sz="2600">
                <a:solidFill>
                  <a:srgbClr val="FFFFFF"/>
                </a:solidFill>
              </a:defRPr>
            </a:lvl1pPr>
            <a:lvl2pPr lvl="1" algn="ctr">
              <a:lnSpc>
                <a:spcPct val="100000"/>
              </a:lnSpc>
              <a:spcBef>
                <a:spcPts val="550"/>
              </a:spcBef>
              <a:spcAft>
                <a:spcPts val="0"/>
              </a:spcAft>
              <a:buSzPts val="1260"/>
              <a:buNone/>
              <a:defRPr/>
            </a:lvl2pPr>
            <a:lvl3pPr lvl="2" algn="ctr">
              <a:lnSpc>
                <a:spcPct val="100000"/>
              </a:lnSpc>
              <a:spcBef>
                <a:spcPts val="500"/>
              </a:spcBef>
              <a:spcAft>
                <a:spcPts val="0"/>
              </a:spcAft>
              <a:buSzPts val="1350"/>
              <a:buNone/>
              <a:defRPr/>
            </a:lvl3pPr>
            <a:lvl4pPr lvl="3" algn="ctr">
              <a:lnSpc>
                <a:spcPct val="100000"/>
              </a:lnSpc>
              <a:spcBef>
                <a:spcPts val="400"/>
              </a:spcBef>
              <a:spcAft>
                <a:spcPts val="0"/>
              </a:spcAft>
              <a:buSzPts val="1350"/>
              <a:buNone/>
              <a:defRPr/>
            </a:lvl4pPr>
            <a:lvl5pPr lvl="4" algn="ctr">
              <a:lnSpc>
                <a:spcPct val="100000"/>
              </a:lnSpc>
              <a:spcBef>
                <a:spcPts val="400"/>
              </a:spcBef>
              <a:spcAft>
                <a:spcPts val="0"/>
              </a:spcAft>
              <a:buSzPts val="1170"/>
              <a:buNone/>
              <a:defRPr/>
            </a:lvl5pPr>
            <a:lvl6pPr lvl="5" algn="ctr">
              <a:lnSpc>
                <a:spcPct val="100000"/>
              </a:lnSpc>
              <a:spcBef>
                <a:spcPts val="360"/>
              </a:spcBef>
              <a:spcAft>
                <a:spcPts val="0"/>
              </a:spcAft>
              <a:buSzPts val="1800"/>
              <a:buNone/>
              <a:defRPr/>
            </a:lvl6pPr>
            <a:lvl7pPr lvl="6" algn="ctr">
              <a:lnSpc>
                <a:spcPct val="100000"/>
              </a:lnSpc>
              <a:spcBef>
                <a:spcPts val="360"/>
              </a:spcBef>
              <a:spcAft>
                <a:spcPts val="0"/>
              </a:spcAft>
              <a:buSzPts val="1800"/>
              <a:buNone/>
              <a:defRPr/>
            </a:lvl7pPr>
            <a:lvl8pPr lvl="7" algn="ctr">
              <a:lnSpc>
                <a:spcPct val="100000"/>
              </a:lnSpc>
              <a:spcBef>
                <a:spcPts val="360"/>
              </a:spcBef>
              <a:spcAft>
                <a:spcPts val="0"/>
              </a:spcAft>
              <a:buSzPts val="1800"/>
              <a:buNone/>
              <a:defRPr/>
            </a:lvl8pPr>
            <a:lvl9pPr lvl="8" algn="ctr">
              <a:lnSpc>
                <a:spcPct val="100000"/>
              </a:lnSpc>
              <a:spcBef>
                <a:spcPts val="360"/>
              </a:spcBef>
              <a:spcAft>
                <a:spcPts val="0"/>
              </a:spcAft>
              <a:buSzPts val="1800"/>
              <a:buNone/>
              <a:defRPr/>
            </a:lvl9pPr>
          </a:lstStyle>
          <a:p/>
        </p:txBody>
      </p:sp>
      <p:sp>
        <p:nvSpPr>
          <p:cNvPr id="23" name="Google Shape;23;p88"/>
          <p:cNvSpPr txBox="1"/>
          <p:nvPr>
            <p:ph idx="10" type="dt"/>
          </p:nvPr>
        </p:nvSpPr>
        <p:spPr>
          <a:xfrm>
            <a:off x="76200" y="6069013"/>
            <a:ext cx="2057400" cy="6858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2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88"/>
          <p:cNvSpPr txBox="1"/>
          <p:nvPr>
            <p:ph idx="12" type="sldNum"/>
          </p:nvPr>
        </p:nvSpPr>
        <p:spPr>
          <a:xfrm>
            <a:off x="8001000" y="228600"/>
            <a:ext cx="838200" cy="381000"/>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rotWithShape="1">
          <a:blip r:embed="rId2">
            <a:alphaModFix/>
          </a:blip>
          <a:tile algn="tl" flip="none" tx="0" sx="100000" ty="0" sy="100000"/>
        </a:blipFill>
      </p:bgPr>
    </p:bg>
    <p:spTree>
      <p:nvGrpSpPr>
        <p:cNvPr id="82" name="Shape 82"/>
        <p:cNvGrpSpPr/>
        <p:nvPr/>
      </p:nvGrpSpPr>
      <p:grpSpPr>
        <a:xfrm>
          <a:off x="0" y="0"/>
          <a:ext cx="0" cy="0"/>
          <a:chOff x="0" y="0"/>
          <a:chExt cx="0" cy="0"/>
        </a:xfrm>
      </p:grpSpPr>
      <p:sp>
        <p:nvSpPr>
          <p:cNvPr id="83" name="Google Shape;83;p96"/>
          <p:cNvSpPr/>
          <p:nvPr/>
        </p:nvSpPr>
        <p:spPr>
          <a:xfrm>
            <a:off x="-9525" y="4572000"/>
            <a:ext cx="9144000" cy="88741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84" name="Google Shape;84;p96"/>
          <p:cNvSpPr/>
          <p:nvPr/>
        </p:nvSpPr>
        <p:spPr>
          <a:xfrm>
            <a:off x="-9525" y="4664075"/>
            <a:ext cx="1463675" cy="7127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85" name="Google Shape;85;p96"/>
          <p:cNvSpPr/>
          <p:nvPr/>
        </p:nvSpPr>
        <p:spPr>
          <a:xfrm>
            <a:off x="1544638" y="4654550"/>
            <a:ext cx="7599362" cy="7127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86" name="Google Shape;86;p96"/>
          <p:cNvSpPr/>
          <p:nvPr/>
        </p:nvSpPr>
        <p:spPr>
          <a:xfrm>
            <a:off x="1447800" y="0"/>
            <a:ext cx="100013" cy="686752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87" name="Google Shape;87;p96"/>
          <p:cNvSpPr txBox="1"/>
          <p:nvPr>
            <p:ph idx="1" type="body"/>
          </p:nvPr>
        </p:nvSpPr>
        <p:spPr>
          <a:xfrm>
            <a:off x="1600200" y="5486400"/>
            <a:ext cx="7315200" cy="6858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700"/>
              </a:spcBef>
              <a:spcAft>
                <a:spcPts val="0"/>
              </a:spcAft>
              <a:buSzPts val="1020"/>
              <a:buFont typeface="Twentieth Century"/>
              <a:buNone/>
              <a:defRPr sz="1700"/>
            </a:lvl1pPr>
            <a:lvl2pPr indent="-228600" lvl="1" marL="914400" algn="l">
              <a:lnSpc>
                <a:spcPct val="100000"/>
              </a:lnSpc>
              <a:spcBef>
                <a:spcPts val="550"/>
              </a:spcBef>
              <a:spcAft>
                <a:spcPts val="0"/>
              </a:spcAft>
              <a:buSzPts val="840"/>
              <a:buFont typeface="Twentieth Century"/>
              <a:buNone/>
              <a:defRPr sz="1200"/>
            </a:lvl2pPr>
            <a:lvl3pPr indent="-228600" lvl="2" marL="1371600" algn="l">
              <a:lnSpc>
                <a:spcPct val="100000"/>
              </a:lnSpc>
              <a:spcBef>
                <a:spcPts val="500"/>
              </a:spcBef>
              <a:spcAft>
                <a:spcPts val="0"/>
              </a:spcAft>
              <a:buSzPts val="750"/>
              <a:buFont typeface="Twentieth Century"/>
              <a:buNone/>
              <a:defRPr sz="1000"/>
            </a:lvl3pPr>
            <a:lvl4pPr indent="-228600" lvl="3" marL="1828800" algn="l">
              <a:lnSpc>
                <a:spcPct val="100000"/>
              </a:lnSpc>
              <a:spcBef>
                <a:spcPts val="400"/>
              </a:spcBef>
              <a:spcAft>
                <a:spcPts val="0"/>
              </a:spcAft>
              <a:buSzPts val="675"/>
              <a:buFont typeface="Twentieth Century"/>
              <a:buNone/>
              <a:defRPr sz="900"/>
            </a:lvl4pPr>
            <a:lvl5pPr indent="-228600" lvl="4" marL="2286000" algn="l">
              <a:lnSpc>
                <a:spcPct val="100000"/>
              </a:lnSpc>
              <a:spcBef>
                <a:spcPts val="400"/>
              </a:spcBef>
              <a:spcAft>
                <a:spcPts val="0"/>
              </a:spcAft>
              <a:buSzPts val="585"/>
              <a:buFont typeface="Twentieth Century"/>
              <a:buNone/>
              <a:defRPr sz="900"/>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8" name="Google Shape;88;p96"/>
          <p:cNvSpPr txBox="1"/>
          <p:nvPr>
            <p:ph type="title"/>
          </p:nvPr>
        </p:nvSpPr>
        <p:spPr>
          <a:xfrm>
            <a:off x="1600200" y="4648200"/>
            <a:ext cx="7315200" cy="685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FFFFFF"/>
              </a:buClr>
              <a:buSzPts val="2800"/>
              <a:buFont typeface="Twentieth Century"/>
              <a:buNone/>
              <a:defRPr b="0" sz="28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96"/>
          <p:cNvSpPr/>
          <p:nvPr>
            <p:ph idx="2" type="pic"/>
          </p:nvPr>
        </p:nvSpPr>
        <p:spPr>
          <a:xfrm>
            <a:off x="1560576" y="0"/>
            <a:ext cx="7583424" cy="4568952"/>
          </a:xfrm>
          <a:prstGeom prst="rect">
            <a:avLst/>
          </a:prstGeom>
          <a:solidFill>
            <a:srgbClr val="CAD4EA"/>
          </a:solidFill>
          <a:ln>
            <a:noFill/>
          </a:ln>
        </p:spPr>
      </p:sp>
      <p:sp>
        <p:nvSpPr>
          <p:cNvPr id="90" name="Google Shape;90;p96"/>
          <p:cNvSpPr txBox="1"/>
          <p:nvPr>
            <p:ph idx="10" type="dt"/>
          </p:nvPr>
        </p:nvSpPr>
        <p:spPr>
          <a:xfrm>
            <a:off x="6248400" y="6248400"/>
            <a:ext cx="26670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96"/>
          <p:cNvSpPr txBox="1"/>
          <p:nvPr>
            <p:ph idx="12" type="sldNum"/>
          </p:nvPr>
        </p:nvSpPr>
        <p:spPr>
          <a:xfrm>
            <a:off x="0" y="4667250"/>
            <a:ext cx="1447800" cy="663575"/>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2" name="Shape 92"/>
        <p:cNvGrpSpPr/>
        <p:nvPr/>
      </p:nvGrpSpPr>
      <p:grpSpPr>
        <a:xfrm>
          <a:off x="0" y="0"/>
          <a:ext cx="0" cy="0"/>
          <a:chOff x="0" y="0"/>
          <a:chExt cx="0" cy="0"/>
        </a:xfrm>
      </p:grpSpPr>
      <p:sp>
        <p:nvSpPr>
          <p:cNvPr id="93" name="Google Shape;93;p97"/>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97"/>
          <p:cNvSpPr txBox="1"/>
          <p:nvPr>
            <p:ph idx="1" type="body"/>
          </p:nvPr>
        </p:nvSpPr>
        <p:spPr>
          <a:xfrm rot="5400000">
            <a:off x="2426494" y="-213518"/>
            <a:ext cx="4525963" cy="81534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700"/>
              </a:spcBef>
              <a:spcAft>
                <a:spcPts val="0"/>
              </a:spcAft>
              <a:buSzPts val="1080"/>
              <a:buChar char="◻"/>
              <a:defRPr/>
            </a:lvl1pPr>
            <a:lvl2pPr indent="-308610" lvl="1" marL="914400" algn="l">
              <a:lnSpc>
                <a:spcPct val="100000"/>
              </a:lnSpc>
              <a:spcBef>
                <a:spcPts val="550"/>
              </a:spcBef>
              <a:spcAft>
                <a:spcPts val="0"/>
              </a:spcAft>
              <a:buSzPts val="1260"/>
              <a:buChar char="?"/>
              <a:defRPr/>
            </a:lvl2pPr>
            <a:lvl3pPr indent="-314325" lvl="2" marL="1371600" algn="l">
              <a:lnSpc>
                <a:spcPct val="100000"/>
              </a:lnSpc>
              <a:spcBef>
                <a:spcPts val="500"/>
              </a:spcBef>
              <a:spcAft>
                <a:spcPts val="0"/>
              </a:spcAft>
              <a:buSzPts val="1350"/>
              <a:buChar char="■"/>
              <a:defRPr/>
            </a:lvl3pPr>
            <a:lvl4pPr indent="-314325" lvl="3" marL="1828800" algn="l">
              <a:lnSpc>
                <a:spcPct val="100000"/>
              </a:lnSpc>
              <a:spcBef>
                <a:spcPts val="400"/>
              </a:spcBef>
              <a:spcAft>
                <a:spcPts val="0"/>
              </a:spcAft>
              <a:buSzPts val="1350"/>
              <a:buChar char="■"/>
              <a:defRPr/>
            </a:lvl4pPr>
            <a:lvl5pPr indent="-302895" lvl="4" marL="2286000" algn="l">
              <a:lnSpc>
                <a:spcPct val="100000"/>
              </a:lnSpc>
              <a:spcBef>
                <a:spcPts val="400"/>
              </a:spcBef>
              <a:spcAft>
                <a:spcPts val="0"/>
              </a:spcAft>
              <a:buSzPts val="117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95" name="Google Shape;95;p97"/>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97"/>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7" name="Shape 97"/>
        <p:cNvGrpSpPr/>
        <p:nvPr/>
      </p:nvGrpSpPr>
      <p:grpSpPr>
        <a:xfrm>
          <a:off x="0" y="0"/>
          <a:ext cx="0" cy="0"/>
          <a:chOff x="0" y="0"/>
          <a:chExt cx="0" cy="0"/>
        </a:xfrm>
      </p:grpSpPr>
      <p:sp>
        <p:nvSpPr>
          <p:cNvPr id="98" name="Google Shape;98;p98"/>
          <p:cNvSpPr/>
          <p:nvPr/>
        </p:nvSpPr>
        <p:spPr>
          <a:xfrm>
            <a:off x="6096000" y="0"/>
            <a:ext cx="320675"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99" name="Google Shape;99;p98"/>
          <p:cNvSpPr/>
          <p:nvPr/>
        </p:nvSpPr>
        <p:spPr>
          <a:xfrm>
            <a:off x="6142038" y="609600"/>
            <a:ext cx="228600" cy="6248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100" name="Google Shape;100;p98"/>
          <p:cNvSpPr/>
          <p:nvPr/>
        </p:nvSpPr>
        <p:spPr>
          <a:xfrm>
            <a:off x="6142038" y="0"/>
            <a:ext cx="228600" cy="533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101" name="Google Shape;101;p98"/>
          <p:cNvSpPr txBox="1"/>
          <p:nvPr>
            <p:ph type="title"/>
          </p:nvPr>
        </p:nvSpPr>
        <p:spPr>
          <a:xfrm rot="5400000">
            <a:off x="4823619" y="2339182"/>
            <a:ext cx="5516563"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98"/>
          <p:cNvSpPr txBox="1"/>
          <p:nvPr>
            <p:ph idx="1" type="body"/>
          </p:nvPr>
        </p:nvSpPr>
        <p:spPr>
          <a:xfrm rot="5400000">
            <a:off x="480218" y="586582"/>
            <a:ext cx="5516564" cy="55626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700"/>
              </a:spcBef>
              <a:spcAft>
                <a:spcPts val="0"/>
              </a:spcAft>
              <a:buSzPts val="1080"/>
              <a:buChar char="◻"/>
              <a:defRPr/>
            </a:lvl1pPr>
            <a:lvl2pPr indent="-308610" lvl="1" marL="914400" algn="l">
              <a:lnSpc>
                <a:spcPct val="100000"/>
              </a:lnSpc>
              <a:spcBef>
                <a:spcPts val="550"/>
              </a:spcBef>
              <a:spcAft>
                <a:spcPts val="0"/>
              </a:spcAft>
              <a:buSzPts val="1260"/>
              <a:buChar char="?"/>
              <a:defRPr/>
            </a:lvl2pPr>
            <a:lvl3pPr indent="-314325" lvl="2" marL="1371600" algn="l">
              <a:lnSpc>
                <a:spcPct val="100000"/>
              </a:lnSpc>
              <a:spcBef>
                <a:spcPts val="500"/>
              </a:spcBef>
              <a:spcAft>
                <a:spcPts val="0"/>
              </a:spcAft>
              <a:buSzPts val="1350"/>
              <a:buChar char="■"/>
              <a:defRPr/>
            </a:lvl3pPr>
            <a:lvl4pPr indent="-314325" lvl="3" marL="1828800" algn="l">
              <a:lnSpc>
                <a:spcPct val="100000"/>
              </a:lnSpc>
              <a:spcBef>
                <a:spcPts val="400"/>
              </a:spcBef>
              <a:spcAft>
                <a:spcPts val="0"/>
              </a:spcAft>
              <a:buSzPts val="1350"/>
              <a:buChar char="■"/>
              <a:defRPr/>
            </a:lvl4pPr>
            <a:lvl5pPr indent="-302895" lvl="4" marL="2286000" algn="l">
              <a:lnSpc>
                <a:spcPct val="100000"/>
              </a:lnSpc>
              <a:spcBef>
                <a:spcPts val="400"/>
              </a:spcBef>
              <a:spcAft>
                <a:spcPts val="0"/>
              </a:spcAft>
              <a:buSzPts val="117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3" name="Google Shape;103;p98"/>
          <p:cNvSpPr txBox="1"/>
          <p:nvPr>
            <p:ph idx="10" type="dt"/>
          </p:nvPr>
        </p:nvSpPr>
        <p:spPr>
          <a:xfrm>
            <a:off x="6553200" y="6248400"/>
            <a:ext cx="2209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98"/>
          <p:cNvSpPr txBox="1"/>
          <p:nvPr>
            <p:ph idx="12" type="sldNum"/>
          </p:nvPr>
        </p:nvSpPr>
        <p:spPr>
          <a:xfrm rot="5400000">
            <a:off x="5989638" y="144462"/>
            <a:ext cx="533400" cy="244475"/>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 name="Shape 33"/>
        <p:cNvGrpSpPr/>
        <p:nvPr/>
      </p:nvGrpSpPr>
      <p:grpSpPr>
        <a:xfrm>
          <a:off x="0" y="0"/>
          <a:ext cx="0" cy="0"/>
          <a:chOff x="0" y="0"/>
          <a:chExt cx="0" cy="0"/>
        </a:xfrm>
      </p:grpSpPr>
      <p:sp>
        <p:nvSpPr>
          <p:cNvPr id="34" name="Google Shape;34;p89"/>
          <p:cNvSpPr txBox="1"/>
          <p:nvPr>
            <p:ph type="title"/>
          </p:nvPr>
        </p:nvSpPr>
        <p:spPr>
          <a:xfrm>
            <a:off x="612648" y="228600"/>
            <a:ext cx="8153400" cy="990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89"/>
          <p:cNvSpPr txBox="1"/>
          <p:nvPr>
            <p:ph idx="1" type="body"/>
          </p:nvPr>
        </p:nvSpPr>
        <p:spPr>
          <a:xfrm>
            <a:off x="612648" y="1600200"/>
            <a:ext cx="8153400" cy="44958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700"/>
              </a:spcBef>
              <a:spcAft>
                <a:spcPts val="0"/>
              </a:spcAft>
              <a:buSzPts val="1080"/>
              <a:buChar char="◻"/>
              <a:defRPr/>
            </a:lvl1pPr>
            <a:lvl2pPr indent="-308610" lvl="1" marL="914400" algn="l">
              <a:lnSpc>
                <a:spcPct val="100000"/>
              </a:lnSpc>
              <a:spcBef>
                <a:spcPts val="550"/>
              </a:spcBef>
              <a:spcAft>
                <a:spcPts val="0"/>
              </a:spcAft>
              <a:buSzPts val="1260"/>
              <a:buChar char="?"/>
              <a:defRPr/>
            </a:lvl2pPr>
            <a:lvl3pPr indent="-314325" lvl="2" marL="1371600" algn="l">
              <a:lnSpc>
                <a:spcPct val="100000"/>
              </a:lnSpc>
              <a:spcBef>
                <a:spcPts val="500"/>
              </a:spcBef>
              <a:spcAft>
                <a:spcPts val="0"/>
              </a:spcAft>
              <a:buSzPts val="1350"/>
              <a:buChar char="■"/>
              <a:defRPr/>
            </a:lvl3pPr>
            <a:lvl4pPr indent="-314325" lvl="3" marL="1828800" algn="l">
              <a:lnSpc>
                <a:spcPct val="100000"/>
              </a:lnSpc>
              <a:spcBef>
                <a:spcPts val="400"/>
              </a:spcBef>
              <a:spcAft>
                <a:spcPts val="0"/>
              </a:spcAft>
              <a:buSzPts val="1350"/>
              <a:buChar char="■"/>
              <a:defRPr/>
            </a:lvl4pPr>
            <a:lvl5pPr indent="-302895" lvl="4" marL="2286000" algn="l">
              <a:lnSpc>
                <a:spcPct val="100000"/>
              </a:lnSpc>
              <a:spcBef>
                <a:spcPts val="400"/>
              </a:spcBef>
              <a:spcAft>
                <a:spcPts val="0"/>
              </a:spcAft>
              <a:buSzPts val="117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6" name="Google Shape;36;p89"/>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89"/>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90"/>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90"/>
          <p:cNvSpPr txBox="1"/>
          <p:nvPr>
            <p:ph idx="1" type="body"/>
          </p:nvPr>
        </p:nvSpPr>
        <p:spPr>
          <a:xfrm>
            <a:off x="609600" y="1589567"/>
            <a:ext cx="3886200" cy="45720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700"/>
              </a:spcBef>
              <a:spcAft>
                <a:spcPts val="0"/>
              </a:spcAft>
              <a:buSzPts val="1080"/>
              <a:buChar char="◻"/>
              <a:defRPr/>
            </a:lvl1pPr>
            <a:lvl2pPr indent="-308610" lvl="1" marL="914400" algn="l">
              <a:lnSpc>
                <a:spcPct val="100000"/>
              </a:lnSpc>
              <a:spcBef>
                <a:spcPts val="550"/>
              </a:spcBef>
              <a:spcAft>
                <a:spcPts val="0"/>
              </a:spcAft>
              <a:buSzPts val="1260"/>
              <a:buChar char="?"/>
              <a:defRPr/>
            </a:lvl2pPr>
            <a:lvl3pPr indent="-314325" lvl="2" marL="1371600" algn="l">
              <a:lnSpc>
                <a:spcPct val="100000"/>
              </a:lnSpc>
              <a:spcBef>
                <a:spcPts val="500"/>
              </a:spcBef>
              <a:spcAft>
                <a:spcPts val="0"/>
              </a:spcAft>
              <a:buSzPts val="1350"/>
              <a:buChar char="■"/>
              <a:defRPr/>
            </a:lvl3pPr>
            <a:lvl4pPr indent="-314325" lvl="3" marL="1828800" algn="l">
              <a:lnSpc>
                <a:spcPct val="100000"/>
              </a:lnSpc>
              <a:spcBef>
                <a:spcPts val="400"/>
              </a:spcBef>
              <a:spcAft>
                <a:spcPts val="0"/>
              </a:spcAft>
              <a:buSzPts val="1350"/>
              <a:buChar char="■"/>
              <a:defRPr/>
            </a:lvl4pPr>
            <a:lvl5pPr indent="-302895" lvl="4" marL="2286000" algn="l">
              <a:lnSpc>
                <a:spcPct val="100000"/>
              </a:lnSpc>
              <a:spcBef>
                <a:spcPts val="400"/>
              </a:spcBef>
              <a:spcAft>
                <a:spcPts val="0"/>
              </a:spcAft>
              <a:buSzPts val="117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1" name="Google Shape;41;p90"/>
          <p:cNvSpPr txBox="1"/>
          <p:nvPr>
            <p:ph idx="2" type="body"/>
          </p:nvPr>
        </p:nvSpPr>
        <p:spPr>
          <a:xfrm>
            <a:off x="4844901" y="1589567"/>
            <a:ext cx="3886200" cy="45720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700"/>
              </a:spcBef>
              <a:spcAft>
                <a:spcPts val="0"/>
              </a:spcAft>
              <a:buSzPts val="1080"/>
              <a:buChar char="◻"/>
              <a:defRPr/>
            </a:lvl1pPr>
            <a:lvl2pPr indent="-308610" lvl="1" marL="914400" algn="l">
              <a:lnSpc>
                <a:spcPct val="100000"/>
              </a:lnSpc>
              <a:spcBef>
                <a:spcPts val="550"/>
              </a:spcBef>
              <a:spcAft>
                <a:spcPts val="0"/>
              </a:spcAft>
              <a:buSzPts val="1260"/>
              <a:buChar char="?"/>
              <a:defRPr/>
            </a:lvl2pPr>
            <a:lvl3pPr indent="-314325" lvl="2" marL="1371600" algn="l">
              <a:lnSpc>
                <a:spcPct val="100000"/>
              </a:lnSpc>
              <a:spcBef>
                <a:spcPts val="500"/>
              </a:spcBef>
              <a:spcAft>
                <a:spcPts val="0"/>
              </a:spcAft>
              <a:buSzPts val="1350"/>
              <a:buChar char="■"/>
              <a:defRPr/>
            </a:lvl3pPr>
            <a:lvl4pPr indent="-314325" lvl="3" marL="1828800" algn="l">
              <a:lnSpc>
                <a:spcPct val="100000"/>
              </a:lnSpc>
              <a:spcBef>
                <a:spcPts val="400"/>
              </a:spcBef>
              <a:spcAft>
                <a:spcPts val="0"/>
              </a:spcAft>
              <a:buSzPts val="1350"/>
              <a:buChar char="■"/>
              <a:defRPr/>
            </a:lvl4pPr>
            <a:lvl5pPr indent="-302895" lvl="4" marL="2286000" algn="l">
              <a:lnSpc>
                <a:spcPct val="100000"/>
              </a:lnSpc>
              <a:spcBef>
                <a:spcPts val="400"/>
              </a:spcBef>
              <a:spcAft>
                <a:spcPts val="0"/>
              </a:spcAft>
              <a:buSzPts val="117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2" name="Google Shape;42;p90"/>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90"/>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dk2"/>
        </a:solidFill>
      </p:bgPr>
    </p:bg>
    <p:spTree>
      <p:nvGrpSpPr>
        <p:cNvPr id="44" name="Shape 44"/>
        <p:cNvGrpSpPr/>
        <p:nvPr/>
      </p:nvGrpSpPr>
      <p:grpSpPr>
        <a:xfrm>
          <a:off x="0" y="0"/>
          <a:ext cx="0" cy="0"/>
          <a:chOff x="0" y="0"/>
          <a:chExt cx="0" cy="0"/>
        </a:xfrm>
      </p:grpSpPr>
      <p:sp>
        <p:nvSpPr>
          <p:cNvPr id="45" name="Google Shape;45;p87"/>
          <p:cNvSpPr/>
          <p:nvPr/>
        </p:nvSpPr>
        <p:spPr>
          <a:xfrm>
            <a:off x="0" y="5970588"/>
            <a:ext cx="9144000" cy="8874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6" name="Google Shape;46;p87"/>
          <p:cNvSpPr/>
          <p:nvPr/>
        </p:nvSpPr>
        <p:spPr>
          <a:xfrm>
            <a:off x="-9525" y="6053138"/>
            <a:ext cx="2249488" cy="71278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7" name="Google Shape;47;p87"/>
          <p:cNvSpPr/>
          <p:nvPr/>
        </p:nvSpPr>
        <p:spPr>
          <a:xfrm>
            <a:off x="2359025" y="6043613"/>
            <a:ext cx="6784975" cy="7143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8" name="Google Shape;48;p87"/>
          <p:cNvSpPr txBox="1"/>
          <p:nvPr>
            <p:ph type="ctrTitle"/>
          </p:nvPr>
        </p:nvSpPr>
        <p:spPr>
          <a:xfrm>
            <a:off x="2362200" y="4038600"/>
            <a:ext cx="6477000" cy="1828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87"/>
          <p:cNvSpPr txBox="1"/>
          <p:nvPr>
            <p:ph idx="1" type="subTitle"/>
          </p:nvPr>
        </p:nvSpPr>
        <p:spPr>
          <a:xfrm>
            <a:off x="2362200" y="6050037"/>
            <a:ext cx="6705600" cy="6858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700"/>
              </a:spcBef>
              <a:spcAft>
                <a:spcPts val="0"/>
              </a:spcAft>
              <a:buSzPts val="1560"/>
              <a:buNone/>
              <a:defRPr sz="2600">
                <a:solidFill>
                  <a:srgbClr val="FFFFFF"/>
                </a:solidFill>
              </a:defRPr>
            </a:lvl1pPr>
            <a:lvl2pPr lvl="1" algn="ctr">
              <a:lnSpc>
                <a:spcPct val="100000"/>
              </a:lnSpc>
              <a:spcBef>
                <a:spcPts val="550"/>
              </a:spcBef>
              <a:spcAft>
                <a:spcPts val="0"/>
              </a:spcAft>
              <a:buSzPts val="1260"/>
              <a:buNone/>
              <a:defRPr/>
            </a:lvl2pPr>
            <a:lvl3pPr lvl="2" algn="ctr">
              <a:lnSpc>
                <a:spcPct val="100000"/>
              </a:lnSpc>
              <a:spcBef>
                <a:spcPts val="500"/>
              </a:spcBef>
              <a:spcAft>
                <a:spcPts val="0"/>
              </a:spcAft>
              <a:buSzPts val="1350"/>
              <a:buNone/>
              <a:defRPr/>
            </a:lvl3pPr>
            <a:lvl4pPr lvl="3" algn="ctr">
              <a:lnSpc>
                <a:spcPct val="100000"/>
              </a:lnSpc>
              <a:spcBef>
                <a:spcPts val="400"/>
              </a:spcBef>
              <a:spcAft>
                <a:spcPts val="0"/>
              </a:spcAft>
              <a:buSzPts val="1350"/>
              <a:buNone/>
              <a:defRPr/>
            </a:lvl4pPr>
            <a:lvl5pPr lvl="4" algn="ctr">
              <a:lnSpc>
                <a:spcPct val="100000"/>
              </a:lnSpc>
              <a:spcBef>
                <a:spcPts val="400"/>
              </a:spcBef>
              <a:spcAft>
                <a:spcPts val="0"/>
              </a:spcAft>
              <a:buSzPts val="1170"/>
              <a:buNone/>
              <a:defRPr/>
            </a:lvl5pPr>
            <a:lvl6pPr lvl="5" algn="ctr">
              <a:lnSpc>
                <a:spcPct val="100000"/>
              </a:lnSpc>
              <a:spcBef>
                <a:spcPts val="360"/>
              </a:spcBef>
              <a:spcAft>
                <a:spcPts val="0"/>
              </a:spcAft>
              <a:buSzPts val="1800"/>
              <a:buNone/>
              <a:defRPr/>
            </a:lvl6pPr>
            <a:lvl7pPr lvl="6" algn="ctr">
              <a:lnSpc>
                <a:spcPct val="100000"/>
              </a:lnSpc>
              <a:spcBef>
                <a:spcPts val="360"/>
              </a:spcBef>
              <a:spcAft>
                <a:spcPts val="0"/>
              </a:spcAft>
              <a:buSzPts val="1800"/>
              <a:buNone/>
              <a:defRPr/>
            </a:lvl7pPr>
            <a:lvl8pPr lvl="7" algn="ctr">
              <a:lnSpc>
                <a:spcPct val="100000"/>
              </a:lnSpc>
              <a:spcBef>
                <a:spcPts val="360"/>
              </a:spcBef>
              <a:spcAft>
                <a:spcPts val="0"/>
              </a:spcAft>
              <a:buSzPts val="1800"/>
              <a:buNone/>
              <a:defRPr/>
            </a:lvl8pPr>
            <a:lvl9pPr lvl="8" algn="ctr">
              <a:lnSpc>
                <a:spcPct val="100000"/>
              </a:lnSpc>
              <a:spcBef>
                <a:spcPts val="360"/>
              </a:spcBef>
              <a:spcAft>
                <a:spcPts val="0"/>
              </a:spcAft>
              <a:buSzPts val="1800"/>
              <a:buNone/>
              <a:defRPr/>
            </a:lvl9pPr>
          </a:lstStyle>
          <a:p/>
        </p:txBody>
      </p:sp>
      <p:sp>
        <p:nvSpPr>
          <p:cNvPr id="50" name="Google Shape;50;p87"/>
          <p:cNvSpPr txBox="1"/>
          <p:nvPr>
            <p:ph idx="10" type="dt"/>
          </p:nvPr>
        </p:nvSpPr>
        <p:spPr>
          <a:xfrm>
            <a:off x="76200" y="6069013"/>
            <a:ext cx="2057400" cy="6858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2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7"/>
          <p:cNvSpPr txBox="1"/>
          <p:nvPr>
            <p:ph idx="12" type="sldNum"/>
          </p:nvPr>
        </p:nvSpPr>
        <p:spPr>
          <a:xfrm>
            <a:off x="8001000" y="228600"/>
            <a:ext cx="838200" cy="381000"/>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rotWithShape="1">
          <a:blip r:embed="rId2">
            <a:alphaModFix/>
          </a:blip>
          <a:tile algn="tl" flip="none" tx="0" sx="100000" ty="0" sy="100000"/>
        </a:blipFill>
      </p:bgPr>
    </p:bg>
    <p:spTree>
      <p:nvGrpSpPr>
        <p:cNvPr id="52" name="Shape 52"/>
        <p:cNvGrpSpPr/>
        <p:nvPr/>
      </p:nvGrpSpPr>
      <p:grpSpPr>
        <a:xfrm>
          <a:off x="0" y="0"/>
          <a:ext cx="0" cy="0"/>
          <a:chOff x="0" y="0"/>
          <a:chExt cx="0" cy="0"/>
        </a:xfrm>
      </p:grpSpPr>
      <p:sp>
        <p:nvSpPr>
          <p:cNvPr id="53" name="Google Shape;53;p91"/>
          <p:cNvSpPr/>
          <p:nvPr/>
        </p:nvSpPr>
        <p:spPr>
          <a:xfrm>
            <a:off x="0" y="1524000"/>
            <a:ext cx="9144000" cy="1143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54" name="Google Shape;54;p91"/>
          <p:cNvSpPr/>
          <p:nvPr/>
        </p:nvSpPr>
        <p:spPr>
          <a:xfrm>
            <a:off x="0" y="1600200"/>
            <a:ext cx="1295400" cy="990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55" name="Google Shape;55;p91"/>
          <p:cNvSpPr/>
          <p:nvPr/>
        </p:nvSpPr>
        <p:spPr>
          <a:xfrm>
            <a:off x="1371600" y="1600200"/>
            <a:ext cx="7772400" cy="990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56" name="Google Shape;56;p91"/>
          <p:cNvSpPr txBox="1"/>
          <p:nvPr>
            <p:ph idx="1" type="body"/>
          </p:nvPr>
        </p:nvSpPr>
        <p:spPr>
          <a:xfrm>
            <a:off x="1371600" y="2743200"/>
            <a:ext cx="7123113" cy="1673225"/>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700"/>
              </a:spcBef>
              <a:spcAft>
                <a:spcPts val="0"/>
              </a:spcAft>
              <a:buSzPts val="1680"/>
              <a:buNone/>
              <a:defRPr sz="2800">
                <a:solidFill>
                  <a:schemeClr val="dk2"/>
                </a:solidFill>
              </a:defRPr>
            </a:lvl1pPr>
            <a:lvl2pPr indent="-228600" lvl="1" marL="914400" algn="l">
              <a:lnSpc>
                <a:spcPct val="100000"/>
              </a:lnSpc>
              <a:spcBef>
                <a:spcPts val="550"/>
              </a:spcBef>
              <a:spcAft>
                <a:spcPts val="0"/>
              </a:spcAft>
              <a:buSzPts val="1260"/>
              <a:buNone/>
              <a:defRPr sz="1800">
                <a:solidFill>
                  <a:srgbClr val="888888"/>
                </a:solidFill>
              </a:defRPr>
            </a:lvl2pPr>
            <a:lvl3pPr indent="-228600" lvl="2" marL="1371600" algn="l">
              <a:lnSpc>
                <a:spcPct val="100000"/>
              </a:lnSpc>
              <a:spcBef>
                <a:spcPts val="500"/>
              </a:spcBef>
              <a:spcAft>
                <a:spcPts val="0"/>
              </a:spcAft>
              <a:buSzPts val="1200"/>
              <a:buNone/>
              <a:defRPr sz="1600">
                <a:solidFill>
                  <a:srgbClr val="888888"/>
                </a:solidFill>
              </a:defRPr>
            </a:lvl3pPr>
            <a:lvl4pPr indent="-228600" lvl="3" marL="1828800" algn="l">
              <a:lnSpc>
                <a:spcPct val="100000"/>
              </a:lnSpc>
              <a:spcBef>
                <a:spcPts val="400"/>
              </a:spcBef>
              <a:spcAft>
                <a:spcPts val="0"/>
              </a:spcAft>
              <a:buSzPts val="1050"/>
              <a:buNone/>
              <a:defRPr sz="1400">
                <a:solidFill>
                  <a:srgbClr val="888888"/>
                </a:solidFill>
              </a:defRPr>
            </a:lvl4pPr>
            <a:lvl5pPr indent="-228600" lvl="4" marL="2286000" algn="l">
              <a:lnSpc>
                <a:spcPct val="100000"/>
              </a:lnSpc>
              <a:spcBef>
                <a:spcPts val="400"/>
              </a:spcBef>
              <a:spcAft>
                <a:spcPts val="0"/>
              </a:spcAft>
              <a:buSzPts val="910"/>
              <a:buNone/>
              <a:defRPr sz="1400">
                <a:solidFill>
                  <a:srgbClr val="888888"/>
                </a:solidFill>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7" name="Google Shape;57;p91"/>
          <p:cNvSpPr txBox="1"/>
          <p:nvPr>
            <p:ph type="title"/>
          </p:nvPr>
        </p:nvSpPr>
        <p:spPr>
          <a:xfrm>
            <a:off x="1371600" y="1600200"/>
            <a:ext cx="7620000" cy="990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FFFFFF"/>
              </a:buClr>
              <a:buSzPts val="4400"/>
              <a:buFont typeface="Twentieth Century"/>
              <a:buNone/>
              <a:defRPr b="0" sz="4400" cap="none">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1"/>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1"/>
          <p:cNvSpPr txBox="1"/>
          <p:nvPr>
            <p:ph idx="12" type="sldNum"/>
          </p:nvPr>
        </p:nvSpPr>
        <p:spPr>
          <a:xfrm>
            <a:off x="0" y="1752600"/>
            <a:ext cx="1295400" cy="7016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400"/>
              <a:buFont typeface="Arial"/>
              <a:buNone/>
              <a:defRPr b="1" i="0" sz="24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2400"/>
              <a:buFont typeface="Arial"/>
              <a:buNone/>
              <a:defRPr b="1" i="0" sz="24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2400"/>
              <a:buFont typeface="Arial"/>
              <a:buNone/>
              <a:defRPr b="1" i="0" sz="24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2400"/>
              <a:buFont typeface="Arial"/>
              <a:buNone/>
              <a:defRPr b="1" i="0" sz="24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2400"/>
              <a:buFont typeface="Arial"/>
              <a:buNone/>
              <a:defRPr b="1" i="0" sz="24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2400"/>
              <a:buFont typeface="Arial"/>
              <a:buNone/>
              <a:defRPr b="1" i="0" sz="24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2400"/>
              <a:buFont typeface="Arial"/>
              <a:buNone/>
              <a:defRPr b="1" i="0" sz="24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2400"/>
              <a:buFont typeface="Arial"/>
              <a:buNone/>
              <a:defRPr b="1" i="0" sz="24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2400"/>
              <a:buFont typeface="Arial"/>
              <a:buNone/>
              <a:defRPr b="1" i="0" sz="2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 name="Shape 60"/>
        <p:cNvGrpSpPr/>
        <p:nvPr/>
      </p:nvGrpSpPr>
      <p:grpSpPr>
        <a:xfrm>
          <a:off x="0" y="0"/>
          <a:ext cx="0" cy="0"/>
          <a:chOff x="0" y="0"/>
          <a:chExt cx="0" cy="0"/>
        </a:xfrm>
      </p:grpSpPr>
      <p:sp>
        <p:nvSpPr>
          <p:cNvPr id="61" name="Google Shape;61;p92"/>
          <p:cNvSpPr txBox="1"/>
          <p:nvPr>
            <p:ph type="title"/>
          </p:nvPr>
        </p:nvSpPr>
        <p:spPr>
          <a:xfrm>
            <a:off x="533400" y="273050"/>
            <a:ext cx="8153400" cy="8699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92"/>
          <p:cNvSpPr txBox="1"/>
          <p:nvPr>
            <p:ph idx="1" type="body"/>
          </p:nvPr>
        </p:nvSpPr>
        <p:spPr>
          <a:xfrm>
            <a:off x="609600" y="2438400"/>
            <a:ext cx="3886200" cy="35814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700"/>
              </a:spcBef>
              <a:spcAft>
                <a:spcPts val="0"/>
              </a:spcAft>
              <a:buSzPts val="1080"/>
              <a:buChar char="◻"/>
              <a:defRPr/>
            </a:lvl1pPr>
            <a:lvl2pPr indent="-308610" lvl="1" marL="914400" algn="l">
              <a:lnSpc>
                <a:spcPct val="100000"/>
              </a:lnSpc>
              <a:spcBef>
                <a:spcPts val="550"/>
              </a:spcBef>
              <a:spcAft>
                <a:spcPts val="0"/>
              </a:spcAft>
              <a:buSzPts val="1260"/>
              <a:buChar char="?"/>
              <a:defRPr/>
            </a:lvl2pPr>
            <a:lvl3pPr indent="-314325" lvl="2" marL="1371600" algn="l">
              <a:lnSpc>
                <a:spcPct val="100000"/>
              </a:lnSpc>
              <a:spcBef>
                <a:spcPts val="500"/>
              </a:spcBef>
              <a:spcAft>
                <a:spcPts val="0"/>
              </a:spcAft>
              <a:buSzPts val="1350"/>
              <a:buChar char="■"/>
              <a:defRPr/>
            </a:lvl3pPr>
            <a:lvl4pPr indent="-314325" lvl="3" marL="1828800" algn="l">
              <a:lnSpc>
                <a:spcPct val="100000"/>
              </a:lnSpc>
              <a:spcBef>
                <a:spcPts val="400"/>
              </a:spcBef>
              <a:spcAft>
                <a:spcPts val="0"/>
              </a:spcAft>
              <a:buSzPts val="1350"/>
              <a:buChar char="■"/>
              <a:defRPr/>
            </a:lvl4pPr>
            <a:lvl5pPr indent="-302895" lvl="4" marL="2286000" algn="l">
              <a:lnSpc>
                <a:spcPct val="100000"/>
              </a:lnSpc>
              <a:spcBef>
                <a:spcPts val="400"/>
              </a:spcBef>
              <a:spcAft>
                <a:spcPts val="0"/>
              </a:spcAft>
              <a:buSzPts val="117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3" name="Google Shape;63;p92"/>
          <p:cNvSpPr txBox="1"/>
          <p:nvPr>
            <p:ph idx="2" type="body"/>
          </p:nvPr>
        </p:nvSpPr>
        <p:spPr>
          <a:xfrm>
            <a:off x="4800600" y="2438400"/>
            <a:ext cx="3886200" cy="35814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700"/>
              </a:spcBef>
              <a:spcAft>
                <a:spcPts val="0"/>
              </a:spcAft>
              <a:buSzPts val="1080"/>
              <a:buChar char="◻"/>
              <a:defRPr/>
            </a:lvl1pPr>
            <a:lvl2pPr indent="-308610" lvl="1" marL="914400" algn="l">
              <a:lnSpc>
                <a:spcPct val="100000"/>
              </a:lnSpc>
              <a:spcBef>
                <a:spcPts val="550"/>
              </a:spcBef>
              <a:spcAft>
                <a:spcPts val="0"/>
              </a:spcAft>
              <a:buSzPts val="1260"/>
              <a:buChar char="?"/>
              <a:defRPr/>
            </a:lvl2pPr>
            <a:lvl3pPr indent="-314325" lvl="2" marL="1371600" algn="l">
              <a:lnSpc>
                <a:spcPct val="100000"/>
              </a:lnSpc>
              <a:spcBef>
                <a:spcPts val="500"/>
              </a:spcBef>
              <a:spcAft>
                <a:spcPts val="0"/>
              </a:spcAft>
              <a:buSzPts val="1350"/>
              <a:buChar char="■"/>
              <a:defRPr/>
            </a:lvl3pPr>
            <a:lvl4pPr indent="-314325" lvl="3" marL="1828800" algn="l">
              <a:lnSpc>
                <a:spcPct val="100000"/>
              </a:lnSpc>
              <a:spcBef>
                <a:spcPts val="400"/>
              </a:spcBef>
              <a:spcAft>
                <a:spcPts val="0"/>
              </a:spcAft>
              <a:buSzPts val="1350"/>
              <a:buChar char="■"/>
              <a:defRPr/>
            </a:lvl4pPr>
            <a:lvl5pPr indent="-302895" lvl="4" marL="2286000" algn="l">
              <a:lnSpc>
                <a:spcPct val="100000"/>
              </a:lnSpc>
              <a:spcBef>
                <a:spcPts val="400"/>
              </a:spcBef>
              <a:spcAft>
                <a:spcPts val="0"/>
              </a:spcAft>
              <a:buSzPts val="117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4" name="Google Shape;64;p92"/>
          <p:cNvSpPr txBox="1"/>
          <p:nvPr>
            <p:ph idx="3" type="body"/>
          </p:nvPr>
        </p:nvSpPr>
        <p:spPr>
          <a:xfrm>
            <a:off x="609600" y="1752600"/>
            <a:ext cx="3886200" cy="640080"/>
          </a:xfrm>
          <a:prstGeom prst="rect">
            <a:avLst/>
          </a:prstGeom>
          <a:solidFill>
            <a:schemeClr val="accent2"/>
          </a:solidFill>
          <a:ln>
            <a:noFill/>
          </a:ln>
        </p:spPr>
        <p:txBody>
          <a:bodyPr anchorCtr="0" anchor="ctr" bIns="45700" lIns="91425" spcFirstLastPara="1" rIns="91425" wrap="square" tIns="45700">
            <a:noAutofit/>
          </a:bodyPr>
          <a:lstStyle>
            <a:lvl1pPr indent="-228600" lvl="0" marL="457200" algn="l">
              <a:lnSpc>
                <a:spcPct val="100000"/>
              </a:lnSpc>
              <a:spcBef>
                <a:spcPts val="700"/>
              </a:spcBef>
              <a:spcAft>
                <a:spcPts val="0"/>
              </a:spcAft>
              <a:buSzPts val="1200"/>
              <a:buFont typeface="Twentieth Century"/>
              <a:buNone/>
              <a:defRPr b="1" sz="2000">
                <a:solidFill>
                  <a:srgbClr val="FFFFFF"/>
                </a:solidFill>
              </a:defRPr>
            </a:lvl1pPr>
            <a:lvl2pPr indent="-308610" lvl="1" marL="914400" algn="l">
              <a:lnSpc>
                <a:spcPct val="100000"/>
              </a:lnSpc>
              <a:spcBef>
                <a:spcPts val="550"/>
              </a:spcBef>
              <a:spcAft>
                <a:spcPts val="0"/>
              </a:spcAft>
              <a:buSzPts val="1260"/>
              <a:buChar char="?"/>
              <a:defRPr/>
            </a:lvl2pPr>
            <a:lvl3pPr indent="-314325" lvl="2" marL="1371600" algn="l">
              <a:lnSpc>
                <a:spcPct val="100000"/>
              </a:lnSpc>
              <a:spcBef>
                <a:spcPts val="500"/>
              </a:spcBef>
              <a:spcAft>
                <a:spcPts val="0"/>
              </a:spcAft>
              <a:buSzPts val="1350"/>
              <a:buChar char="■"/>
              <a:defRPr/>
            </a:lvl3pPr>
            <a:lvl4pPr indent="-314325" lvl="3" marL="1828800" algn="l">
              <a:lnSpc>
                <a:spcPct val="100000"/>
              </a:lnSpc>
              <a:spcBef>
                <a:spcPts val="400"/>
              </a:spcBef>
              <a:spcAft>
                <a:spcPts val="0"/>
              </a:spcAft>
              <a:buSzPts val="1350"/>
              <a:buChar char="■"/>
              <a:defRPr/>
            </a:lvl4pPr>
            <a:lvl5pPr indent="-302895" lvl="4" marL="2286000" algn="l">
              <a:lnSpc>
                <a:spcPct val="100000"/>
              </a:lnSpc>
              <a:spcBef>
                <a:spcPts val="400"/>
              </a:spcBef>
              <a:spcAft>
                <a:spcPts val="0"/>
              </a:spcAft>
              <a:buSzPts val="117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5" name="Google Shape;65;p92"/>
          <p:cNvSpPr txBox="1"/>
          <p:nvPr>
            <p:ph idx="4" type="body"/>
          </p:nvPr>
        </p:nvSpPr>
        <p:spPr>
          <a:xfrm>
            <a:off x="4800600" y="1752600"/>
            <a:ext cx="3886200" cy="640080"/>
          </a:xfrm>
          <a:prstGeom prst="rect">
            <a:avLst/>
          </a:prstGeom>
          <a:solidFill>
            <a:schemeClr val="accent4"/>
          </a:solidFill>
          <a:ln>
            <a:noFill/>
          </a:ln>
        </p:spPr>
        <p:txBody>
          <a:bodyPr anchorCtr="0" anchor="ctr" bIns="45700" lIns="91425" spcFirstLastPara="1" rIns="91425" wrap="square" tIns="45700">
            <a:noAutofit/>
          </a:bodyPr>
          <a:lstStyle>
            <a:lvl1pPr indent="-228600" lvl="0" marL="457200" algn="l">
              <a:lnSpc>
                <a:spcPct val="100000"/>
              </a:lnSpc>
              <a:spcBef>
                <a:spcPts val="700"/>
              </a:spcBef>
              <a:spcAft>
                <a:spcPts val="0"/>
              </a:spcAft>
              <a:buSzPts val="1200"/>
              <a:buFont typeface="Twentieth Century"/>
              <a:buNone/>
              <a:defRPr b="1" sz="2000">
                <a:solidFill>
                  <a:srgbClr val="FFFFFF"/>
                </a:solidFill>
              </a:defRPr>
            </a:lvl1pPr>
            <a:lvl2pPr indent="-308610" lvl="1" marL="914400" algn="l">
              <a:lnSpc>
                <a:spcPct val="100000"/>
              </a:lnSpc>
              <a:spcBef>
                <a:spcPts val="550"/>
              </a:spcBef>
              <a:spcAft>
                <a:spcPts val="0"/>
              </a:spcAft>
              <a:buSzPts val="1260"/>
              <a:buChar char="?"/>
              <a:defRPr/>
            </a:lvl2pPr>
            <a:lvl3pPr indent="-314325" lvl="2" marL="1371600" algn="l">
              <a:lnSpc>
                <a:spcPct val="100000"/>
              </a:lnSpc>
              <a:spcBef>
                <a:spcPts val="500"/>
              </a:spcBef>
              <a:spcAft>
                <a:spcPts val="0"/>
              </a:spcAft>
              <a:buSzPts val="1350"/>
              <a:buChar char="■"/>
              <a:defRPr/>
            </a:lvl3pPr>
            <a:lvl4pPr indent="-314325" lvl="3" marL="1828800" algn="l">
              <a:lnSpc>
                <a:spcPct val="100000"/>
              </a:lnSpc>
              <a:spcBef>
                <a:spcPts val="400"/>
              </a:spcBef>
              <a:spcAft>
                <a:spcPts val="0"/>
              </a:spcAft>
              <a:buSzPts val="1350"/>
              <a:buChar char="■"/>
              <a:defRPr/>
            </a:lvl4pPr>
            <a:lvl5pPr indent="-302895" lvl="4" marL="2286000" algn="l">
              <a:lnSpc>
                <a:spcPct val="100000"/>
              </a:lnSpc>
              <a:spcBef>
                <a:spcPts val="400"/>
              </a:spcBef>
              <a:spcAft>
                <a:spcPts val="0"/>
              </a:spcAft>
              <a:buSzPts val="117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6" name="Google Shape;66;p92"/>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92"/>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93"/>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93"/>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93"/>
          <p:cNvSpPr txBox="1"/>
          <p:nvPr>
            <p:ph idx="11" type="ftr"/>
          </p:nvPr>
        </p:nvSpPr>
        <p:spPr>
          <a:xfrm>
            <a:off x="609600" y="6248400"/>
            <a:ext cx="5421313"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72" name="Google Shape;72;p93"/>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73" name="Shape 73"/>
        <p:cNvGrpSpPr/>
        <p:nvPr/>
      </p:nvGrpSpPr>
      <p:grpSpPr>
        <a:xfrm>
          <a:off x="0" y="0"/>
          <a:ext cx="0" cy="0"/>
          <a:chOff x="0" y="0"/>
          <a:chExt cx="0" cy="0"/>
        </a:xfrm>
      </p:grpSpPr>
      <p:sp>
        <p:nvSpPr>
          <p:cNvPr id="74" name="Google Shape;74;p94"/>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94"/>
          <p:cNvSpPr txBox="1"/>
          <p:nvPr>
            <p:ph idx="12" type="sldNum"/>
          </p:nvPr>
        </p:nvSpPr>
        <p:spPr>
          <a:xfrm>
            <a:off x="0" y="6248400"/>
            <a:ext cx="533400" cy="381000"/>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chemeClr val="dk2"/>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chemeClr val="dk2"/>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chemeClr val="dk2"/>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chemeClr val="dk2"/>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chemeClr val="dk2"/>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chemeClr val="dk2"/>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chemeClr val="dk2"/>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chemeClr val="dk2"/>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chemeClr val="dk2"/>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6" name="Shape 76"/>
        <p:cNvGrpSpPr/>
        <p:nvPr/>
      </p:nvGrpSpPr>
      <p:grpSpPr>
        <a:xfrm>
          <a:off x="0" y="0"/>
          <a:ext cx="0" cy="0"/>
          <a:chOff x="0" y="0"/>
          <a:chExt cx="0" cy="0"/>
        </a:xfrm>
      </p:grpSpPr>
      <p:sp>
        <p:nvSpPr>
          <p:cNvPr id="77" name="Google Shape;77;p95"/>
          <p:cNvSpPr txBox="1"/>
          <p:nvPr>
            <p:ph type="title"/>
          </p:nvPr>
        </p:nvSpPr>
        <p:spPr>
          <a:xfrm>
            <a:off x="609600" y="273050"/>
            <a:ext cx="8077200" cy="8699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2"/>
              </a:buClr>
              <a:buSzPts val="4400"/>
              <a:buFont typeface="Twentieth Century"/>
              <a:buNone/>
              <a:defRPr b="0"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95"/>
          <p:cNvSpPr txBox="1"/>
          <p:nvPr>
            <p:ph idx="1" type="body"/>
          </p:nvPr>
        </p:nvSpPr>
        <p:spPr>
          <a:xfrm>
            <a:off x="609600" y="1752600"/>
            <a:ext cx="1600200" cy="4343400"/>
          </a:xfrm>
          <a:prstGeom prst="rect">
            <a:avLst/>
          </a:prstGeom>
          <a:solidFill>
            <a:schemeClr val="accent2"/>
          </a:solidFill>
          <a:ln cap="sq" cmpd="dbl" w="50800">
            <a:solidFill>
              <a:schemeClr val="accent2"/>
            </a:solidFill>
            <a:prstDash val="solid"/>
            <a:miter lim="800000"/>
            <a:headEnd len="sm" w="sm" type="none"/>
            <a:tailEnd len="sm" w="sm" type="none"/>
          </a:ln>
        </p:spPr>
        <p:txBody>
          <a:bodyPr anchorCtr="0" anchor="t" bIns="91425" lIns="137150" spcFirstLastPara="1" rIns="137150" wrap="square" tIns="182875">
            <a:noAutofit/>
          </a:bodyPr>
          <a:lstStyle>
            <a:lvl1pPr indent="-228600" lvl="0" marL="457200" algn="l">
              <a:lnSpc>
                <a:spcPct val="100000"/>
              </a:lnSpc>
              <a:spcBef>
                <a:spcPts val="700"/>
              </a:spcBef>
              <a:spcAft>
                <a:spcPts val="0"/>
              </a:spcAft>
              <a:buSzPts val="1080"/>
              <a:buNone/>
              <a:defRPr sz="1800">
                <a:solidFill>
                  <a:schemeClr val="lt1"/>
                </a:solidFill>
                <a:latin typeface="Twentieth Century"/>
                <a:ea typeface="Twentieth Century"/>
                <a:cs typeface="Twentieth Century"/>
                <a:sym typeface="Twentieth Century"/>
              </a:defRPr>
            </a:lvl1pPr>
            <a:lvl2pPr indent="-228600" lvl="1" marL="914400" algn="l">
              <a:lnSpc>
                <a:spcPct val="100000"/>
              </a:lnSpc>
              <a:spcBef>
                <a:spcPts val="1000"/>
              </a:spcBef>
              <a:spcAft>
                <a:spcPts val="0"/>
              </a:spcAft>
              <a:buSzPts val="840"/>
              <a:buNone/>
              <a:defRPr sz="1200">
                <a:solidFill>
                  <a:schemeClr val="lt1"/>
                </a:solidFill>
                <a:latin typeface="Twentieth Century"/>
                <a:ea typeface="Twentieth Century"/>
                <a:cs typeface="Twentieth Century"/>
                <a:sym typeface="Twentieth Century"/>
              </a:defRPr>
            </a:lvl2pPr>
            <a:lvl3pPr indent="-228600" lvl="2" marL="1371600" algn="l">
              <a:lnSpc>
                <a:spcPct val="100000"/>
              </a:lnSpc>
              <a:spcBef>
                <a:spcPts val="500"/>
              </a:spcBef>
              <a:spcAft>
                <a:spcPts val="0"/>
              </a:spcAft>
              <a:buSzPts val="750"/>
              <a:buNone/>
              <a:defRPr sz="1000">
                <a:solidFill>
                  <a:schemeClr val="lt1"/>
                </a:solidFill>
                <a:latin typeface="Twentieth Century"/>
                <a:ea typeface="Twentieth Century"/>
                <a:cs typeface="Twentieth Century"/>
                <a:sym typeface="Twentieth Century"/>
              </a:defRPr>
            </a:lvl3pPr>
            <a:lvl4pPr indent="-228600" lvl="3" marL="1828800" algn="l">
              <a:lnSpc>
                <a:spcPct val="100000"/>
              </a:lnSpc>
              <a:spcBef>
                <a:spcPts val="400"/>
              </a:spcBef>
              <a:spcAft>
                <a:spcPts val="0"/>
              </a:spcAft>
              <a:buSzPts val="675"/>
              <a:buNone/>
              <a:defRPr sz="900">
                <a:solidFill>
                  <a:schemeClr val="lt1"/>
                </a:solidFill>
                <a:latin typeface="Twentieth Century"/>
                <a:ea typeface="Twentieth Century"/>
                <a:cs typeface="Twentieth Century"/>
                <a:sym typeface="Twentieth Century"/>
              </a:defRPr>
            </a:lvl4pPr>
            <a:lvl5pPr indent="-228600" lvl="4" marL="2286000" algn="l">
              <a:lnSpc>
                <a:spcPct val="100000"/>
              </a:lnSpc>
              <a:spcBef>
                <a:spcPts val="400"/>
              </a:spcBef>
              <a:spcAft>
                <a:spcPts val="0"/>
              </a:spcAft>
              <a:buSzPts val="585"/>
              <a:buNone/>
              <a:defRPr sz="900">
                <a:solidFill>
                  <a:schemeClr val="lt1"/>
                </a:solidFill>
                <a:latin typeface="Twentieth Century"/>
                <a:ea typeface="Twentieth Century"/>
                <a:cs typeface="Twentieth Century"/>
                <a:sym typeface="Twentieth Century"/>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9" name="Google Shape;79;p95"/>
          <p:cNvSpPr txBox="1"/>
          <p:nvPr>
            <p:ph idx="2" type="body"/>
          </p:nvPr>
        </p:nvSpPr>
        <p:spPr>
          <a:xfrm>
            <a:off x="2362200" y="1752600"/>
            <a:ext cx="6400800" cy="44196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700"/>
              </a:spcBef>
              <a:spcAft>
                <a:spcPts val="0"/>
              </a:spcAft>
              <a:buSzPts val="1080"/>
              <a:buChar char="◻"/>
              <a:defRPr/>
            </a:lvl1pPr>
            <a:lvl2pPr indent="-308610" lvl="1" marL="914400" algn="l">
              <a:lnSpc>
                <a:spcPct val="100000"/>
              </a:lnSpc>
              <a:spcBef>
                <a:spcPts val="550"/>
              </a:spcBef>
              <a:spcAft>
                <a:spcPts val="0"/>
              </a:spcAft>
              <a:buSzPts val="1260"/>
              <a:buChar char="?"/>
              <a:defRPr/>
            </a:lvl2pPr>
            <a:lvl3pPr indent="-314325" lvl="2" marL="1371600" algn="l">
              <a:lnSpc>
                <a:spcPct val="100000"/>
              </a:lnSpc>
              <a:spcBef>
                <a:spcPts val="500"/>
              </a:spcBef>
              <a:spcAft>
                <a:spcPts val="0"/>
              </a:spcAft>
              <a:buSzPts val="1350"/>
              <a:buChar char="■"/>
              <a:defRPr/>
            </a:lvl3pPr>
            <a:lvl4pPr indent="-314325" lvl="3" marL="1828800" algn="l">
              <a:lnSpc>
                <a:spcPct val="100000"/>
              </a:lnSpc>
              <a:spcBef>
                <a:spcPts val="400"/>
              </a:spcBef>
              <a:spcAft>
                <a:spcPts val="0"/>
              </a:spcAft>
              <a:buSzPts val="1350"/>
              <a:buChar char="■"/>
              <a:defRPr/>
            </a:lvl4pPr>
            <a:lvl5pPr indent="-302895" lvl="4" marL="2286000" algn="l">
              <a:lnSpc>
                <a:spcPct val="100000"/>
              </a:lnSpc>
              <a:spcBef>
                <a:spcPts val="400"/>
              </a:spcBef>
              <a:spcAft>
                <a:spcPts val="0"/>
              </a:spcAft>
              <a:buSzPts val="117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0" name="Google Shape;80;p95"/>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95"/>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1.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86"/>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lt2"/>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lt2"/>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lt2"/>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lt2"/>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lt2"/>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lt2"/>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lt2"/>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lt2"/>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lt2"/>
                </a:solidFill>
                <a:latin typeface="Twentieth Century"/>
                <a:ea typeface="Twentieth Century"/>
                <a:cs typeface="Twentieth Century"/>
                <a:sym typeface="Twentieth Century"/>
              </a:defRPr>
            </a:lvl9pPr>
          </a:lstStyle>
          <a:p/>
        </p:txBody>
      </p:sp>
      <p:sp>
        <p:nvSpPr>
          <p:cNvPr id="11" name="Google Shape;11;p86"/>
          <p:cNvSpPr txBox="1"/>
          <p:nvPr>
            <p:ph idx="1" type="body"/>
          </p:nvPr>
        </p:nvSpPr>
        <p:spPr>
          <a:xfrm>
            <a:off x="612775" y="1600200"/>
            <a:ext cx="8153400" cy="4525963"/>
          </a:xfrm>
          <a:prstGeom prst="rect">
            <a:avLst/>
          </a:prstGeom>
          <a:noFill/>
          <a:ln>
            <a:noFill/>
          </a:ln>
        </p:spPr>
        <p:txBody>
          <a:bodyPr anchorCtr="0" anchor="t" bIns="45700" lIns="91425" spcFirstLastPara="1" rIns="91425" wrap="square" tIns="45700">
            <a:noAutofit/>
          </a:bodyPr>
          <a:lstStyle>
            <a:lvl1pPr indent="-339090" lvl="0" marL="457200" marR="0" rtl="0" algn="l">
              <a:lnSpc>
                <a:spcPct val="100000"/>
              </a:lnSpc>
              <a:spcBef>
                <a:spcPts val="700"/>
              </a:spcBef>
              <a:spcAft>
                <a:spcPts val="0"/>
              </a:spcAft>
              <a:buClr>
                <a:schemeClr val="accent2"/>
              </a:buClr>
              <a:buSzPts val="1740"/>
              <a:buFont typeface="Noto Sans Symbols"/>
              <a:buChar char="◻"/>
              <a:defRPr b="0" i="0" sz="2900" u="none" cap="none" strike="noStrike">
                <a:solidFill>
                  <a:schemeClr val="lt1"/>
                </a:solidFill>
                <a:latin typeface="Twentieth Century"/>
                <a:ea typeface="Twentieth Century"/>
                <a:cs typeface="Twentieth Century"/>
                <a:sym typeface="Twentieth Century"/>
              </a:defRPr>
            </a:lvl1pPr>
            <a:lvl2pPr indent="-344169" lvl="1" marL="914400" marR="0" rtl="0" algn="l">
              <a:lnSpc>
                <a:spcPct val="100000"/>
              </a:lnSpc>
              <a:spcBef>
                <a:spcPts val="550"/>
              </a:spcBef>
              <a:spcAft>
                <a:spcPts val="0"/>
              </a:spcAft>
              <a:buClr>
                <a:schemeClr val="accent1"/>
              </a:buClr>
              <a:buSzPts val="1820"/>
              <a:buFont typeface="Noto Sans Symbols"/>
              <a:buChar char="🞑"/>
              <a:defRPr b="0" i="0" sz="2600" u="none" cap="none" strike="noStrike">
                <a:solidFill>
                  <a:schemeClr val="lt1"/>
                </a:solidFill>
                <a:latin typeface="Twentieth Century"/>
                <a:ea typeface="Twentieth Century"/>
                <a:cs typeface="Twentieth Century"/>
                <a:sym typeface="Twentieth Century"/>
              </a:defRPr>
            </a:lvl2pPr>
            <a:lvl3pPr indent="-338137" lvl="2" marL="1371600" marR="0" rtl="0" algn="l">
              <a:lnSpc>
                <a:spcPct val="100000"/>
              </a:lnSpc>
              <a:spcBef>
                <a:spcPts val="500"/>
              </a:spcBef>
              <a:spcAft>
                <a:spcPts val="0"/>
              </a:spcAft>
              <a:buClr>
                <a:schemeClr val="accent2"/>
              </a:buClr>
              <a:buSzPts val="1725"/>
              <a:buFont typeface="Noto Sans Symbols"/>
              <a:buChar char="■"/>
              <a:defRPr b="0" i="0" sz="2300" u="none" cap="none" strike="noStrike">
                <a:solidFill>
                  <a:schemeClr val="lt1"/>
                </a:solidFill>
                <a:latin typeface="Twentieth Century"/>
                <a:ea typeface="Twentieth Century"/>
                <a:cs typeface="Twentieth Century"/>
                <a:sym typeface="Twentieth Century"/>
              </a:defRPr>
            </a:lvl3pPr>
            <a:lvl4pPr indent="-323850" lvl="3" marL="1828800" marR="0" rtl="0" algn="l">
              <a:lnSpc>
                <a:spcPct val="100000"/>
              </a:lnSpc>
              <a:spcBef>
                <a:spcPts val="400"/>
              </a:spcBef>
              <a:spcAft>
                <a:spcPts val="0"/>
              </a:spcAft>
              <a:buClr>
                <a:srgbClr val="A04DA3"/>
              </a:buClr>
              <a:buSzPts val="1500"/>
              <a:buFont typeface="Noto Sans Symbols"/>
              <a:buChar char="■"/>
              <a:defRPr b="0" i="0" sz="2000" u="none" cap="none" strike="noStrike">
                <a:solidFill>
                  <a:schemeClr val="lt1"/>
                </a:solidFill>
                <a:latin typeface="Twentieth Century"/>
                <a:ea typeface="Twentieth Century"/>
                <a:cs typeface="Twentieth Century"/>
                <a:sym typeface="Twentieth Century"/>
              </a:defRPr>
            </a:lvl4pPr>
            <a:lvl5pPr indent="-311150" lvl="4" marL="2286000" marR="0" rtl="0" algn="l">
              <a:lnSpc>
                <a:spcPct val="100000"/>
              </a:lnSpc>
              <a:spcBef>
                <a:spcPts val="400"/>
              </a:spcBef>
              <a:spcAft>
                <a:spcPts val="0"/>
              </a:spcAft>
              <a:buClr>
                <a:srgbClr val="C4652D"/>
              </a:buClr>
              <a:buSzPts val="1300"/>
              <a:buFont typeface="Noto Sans Symbols"/>
              <a:buChar char="■"/>
              <a:defRPr b="0" i="0" sz="2000" u="none" cap="none" strike="noStrike">
                <a:solidFill>
                  <a:schemeClr val="lt1"/>
                </a:solidFill>
                <a:latin typeface="Twentieth Century"/>
                <a:ea typeface="Twentieth Century"/>
                <a:cs typeface="Twentieth Century"/>
                <a:sym typeface="Twentieth Century"/>
              </a:defRPr>
            </a:lvl5pPr>
            <a:lvl6pPr indent="-342900" lvl="5" marL="2743200" marR="0" rtl="0" algn="l">
              <a:lnSpc>
                <a:spcPct val="100000"/>
              </a:lnSpc>
              <a:spcBef>
                <a:spcPts val="360"/>
              </a:spcBef>
              <a:spcAft>
                <a:spcPts val="0"/>
              </a:spcAft>
              <a:buClr>
                <a:schemeClr val="accent1"/>
              </a:buClr>
              <a:buSzPts val="1800"/>
              <a:buFont typeface="Noto Sans Symbols"/>
              <a:buChar char="▪"/>
              <a:defRPr b="0" i="0" sz="1800" u="none" cap="none" strike="noStrike">
                <a:solidFill>
                  <a:schemeClr val="lt1"/>
                </a:solidFill>
                <a:latin typeface="Twentieth Century"/>
                <a:ea typeface="Twentieth Century"/>
                <a:cs typeface="Twentieth Century"/>
                <a:sym typeface="Twentieth Century"/>
              </a:defRPr>
            </a:lvl6pPr>
            <a:lvl7pPr indent="-342900" lvl="6" marL="3200400" marR="0" rtl="0" algn="l">
              <a:lnSpc>
                <a:spcPct val="100000"/>
              </a:lnSpc>
              <a:spcBef>
                <a:spcPts val="360"/>
              </a:spcBef>
              <a:spcAft>
                <a:spcPts val="0"/>
              </a:spcAft>
              <a:buClr>
                <a:schemeClr val="accent2"/>
              </a:buClr>
              <a:buSzPts val="1800"/>
              <a:buFont typeface="Noto Sans Symbols"/>
              <a:buChar char="▪"/>
              <a:defRPr b="0" i="0" sz="1800" u="none" cap="none" strike="noStrike">
                <a:solidFill>
                  <a:schemeClr val="lt1"/>
                </a:solidFill>
                <a:latin typeface="Twentieth Century"/>
                <a:ea typeface="Twentieth Century"/>
                <a:cs typeface="Twentieth Century"/>
                <a:sym typeface="Twentieth Century"/>
              </a:defRPr>
            </a:lvl7pPr>
            <a:lvl8pPr indent="-342900" lvl="7" marL="3657600" marR="0" rtl="0" algn="l">
              <a:lnSpc>
                <a:spcPct val="100000"/>
              </a:lnSpc>
              <a:spcBef>
                <a:spcPts val="360"/>
              </a:spcBef>
              <a:spcAft>
                <a:spcPts val="0"/>
              </a:spcAft>
              <a:buClr>
                <a:schemeClr val="accent3"/>
              </a:buClr>
              <a:buSzPts val="1800"/>
              <a:buFont typeface="Noto Sans Symbols"/>
              <a:buChar char="▪"/>
              <a:defRPr b="0" i="0" sz="1800" u="none" cap="none" strike="noStrike">
                <a:solidFill>
                  <a:schemeClr val="lt1"/>
                </a:solidFill>
                <a:latin typeface="Twentieth Century"/>
                <a:ea typeface="Twentieth Century"/>
                <a:cs typeface="Twentieth Century"/>
                <a:sym typeface="Twentieth Century"/>
              </a:defRPr>
            </a:lvl8pPr>
            <a:lvl9pPr indent="-342900" lvl="8" marL="4114800" marR="0" rtl="0" algn="l">
              <a:lnSpc>
                <a:spcPct val="100000"/>
              </a:lnSpc>
              <a:spcBef>
                <a:spcPts val="360"/>
              </a:spcBef>
              <a:spcAft>
                <a:spcPts val="0"/>
              </a:spcAft>
              <a:buClr>
                <a:schemeClr val="accent4"/>
              </a:buClr>
              <a:buSzPts val="1800"/>
              <a:buFont typeface="Noto Sans Symbols"/>
              <a:buChar char="▪"/>
              <a:defRPr b="0" i="0" sz="1800" u="none" cap="none" strike="noStrike">
                <a:solidFill>
                  <a:schemeClr val="lt1"/>
                </a:solidFill>
                <a:latin typeface="Twentieth Century"/>
                <a:ea typeface="Twentieth Century"/>
                <a:cs typeface="Twentieth Century"/>
                <a:sym typeface="Twentieth Century"/>
              </a:defRPr>
            </a:lvl9pPr>
          </a:lstStyle>
          <a:p/>
        </p:txBody>
      </p:sp>
      <p:sp>
        <p:nvSpPr>
          <p:cNvPr id="12" name="Google Shape;12;p86"/>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lt2"/>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13" name="Google Shape;13;p86"/>
          <p:cNvSpPr/>
          <p:nvPr/>
        </p:nvSpPr>
        <p:spPr>
          <a:xfrm>
            <a:off x="0" y="1235075"/>
            <a:ext cx="9144000" cy="31908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14" name="Google Shape;14;p86"/>
          <p:cNvSpPr/>
          <p:nvPr/>
        </p:nvSpPr>
        <p:spPr>
          <a:xfrm>
            <a:off x="0" y="1279525"/>
            <a:ext cx="533400" cy="228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15" name="Google Shape;15;p86"/>
          <p:cNvSpPr/>
          <p:nvPr/>
        </p:nvSpPr>
        <p:spPr>
          <a:xfrm>
            <a:off x="590550" y="1279525"/>
            <a:ext cx="8553450" cy="228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16" name="Google Shape;16;p86"/>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1pPr>
            <a:lvl2pPr indent="0" lvl="1"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2pPr>
            <a:lvl3pPr indent="0" lvl="2"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3pPr>
            <a:lvl4pPr indent="0" lvl="3"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4pPr>
            <a:lvl5pPr indent="0" lvl="4"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5pPr>
            <a:lvl6pPr indent="0" lvl="5"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6pPr>
            <a:lvl7pPr indent="0" lvl="6"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7pPr>
            <a:lvl8pPr indent="0" lvl="7"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8pPr>
            <a:lvl9pPr indent="0" lvl="8"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 name="Shape 25"/>
        <p:cNvGrpSpPr/>
        <p:nvPr/>
      </p:nvGrpSpPr>
      <p:grpSpPr>
        <a:xfrm>
          <a:off x="0" y="0"/>
          <a:ext cx="0" cy="0"/>
          <a:chOff x="0" y="0"/>
          <a:chExt cx="0" cy="0"/>
        </a:xfrm>
      </p:grpSpPr>
      <p:sp>
        <p:nvSpPr>
          <p:cNvPr id="26" name="Google Shape;26;p85"/>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2"/>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2"/>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2"/>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2"/>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2"/>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2"/>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2"/>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2"/>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2"/>
                </a:solidFill>
                <a:latin typeface="Twentieth Century"/>
                <a:ea typeface="Twentieth Century"/>
                <a:cs typeface="Twentieth Century"/>
                <a:sym typeface="Twentieth Century"/>
              </a:defRPr>
            </a:lvl9pPr>
          </a:lstStyle>
          <a:p/>
        </p:txBody>
      </p:sp>
      <p:sp>
        <p:nvSpPr>
          <p:cNvPr id="27" name="Google Shape;27;p85"/>
          <p:cNvSpPr txBox="1"/>
          <p:nvPr>
            <p:ph idx="1" type="body"/>
          </p:nvPr>
        </p:nvSpPr>
        <p:spPr>
          <a:xfrm>
            <a:off x="612775" y="1600200"/>
            <a:ext cx="8153400" cy="4525963"/>
          </a:xfrm>
          <a:prstGeom prst="rect">
            <a:avLst/>
          </a:prstGeom>
          <a:noFill/>
          <a:ln>
            <a:noFill/>
          </a:ln>
        </p:spPr>
        <p:txBody>
          <a:bodyPr anchorCtr="0" anchor="t" bIns="45700" lIns="91425" spcFirstLastPara="1" rIns="91425" wrap="square" tIns="45700">
            <a:noAutofit/>
          </a:bodyPr>
          <a:lstStyle>
            <a:lvl1pPr indent="-339090" lvl="0" marL="457200" marR="0" rtl="0" algn="l">
              <a:lnSpc>
                <a:spcPct val="100000"/>
              </a:lnSpc>
              <a:spcBef>
                <a:spcPts val="700"/>
              </a:spcBef>
              <a:spcAft>
                <a:spcPts val="0"/>
              </a:spcAft>
              <a:buClr>
                <a:schemeClr val="accent2"/>
              </a:buClr>
              <a:buSzPts val="1740"/>
              <a:buFont typeface="Noto Sans Symbols"/>
              <a:buChar char="◻"/>
              <a:defRPr b="0" i="0" sz="2900" u="none" cap="none" strike="noStrike">
                <a:solidFill>
                  <a:schemeClr val="dk1"/>
                </a:solidFill>
                <a:latin typeface="Twentieth Century"/>
                <a:ea typeface="Twentieth Century"/>
                <a:cs typeface="Twentieth Century"/>
                <a:sym typeface="Twentieth Century"/>
              </a:defRPr>
            </a:lvl1pPr>
            <a:lvl2pPr indent="-344169" lvl="1" marL="914400" marR="0" rtl="0" algn="l">
              <a:lnSpc>
                <a:spcPct val="100000"/>
              </a:lnSpc>
              <a:spcBef>
                <a:spcPts val="550"/>
              </a:spcBef>
              <a:spcAft>
                <a:spcPts val="0"/>
              </a:spcAft>
              <a:buClr>
                <a:schemeClr val="accent1"/>
              </a:buClr>
              <a:buSzPts val="1820"/>
              <a:buFont typeface="Noto Sans Symbols"/>
              <a:buChar char="🞑"/>
              <a:defRPr b="0" i="0" sz="2600" u="none" cap="none" strike="noStrike">
                <a:solidFill>
                  <a:schemeClr val="dk1"/>
                </a:solidFill>
                <a:latin typeface="Twentieth Century"/>
                <a:ea typeface="Twentieth Century"/>
                <a:cs typeface="Twentieth Century"/>
                <a:sym typeface="Twentieth Century"/>
              </a:defRPr>
            </a:lvl2pPr>
            <a:lvl3pPr indent="-338137" lvl="2" marL="1371600" marR="0" rtl="0" algn="l">
              <a:lnSpc>
                <a:spcPct val="100000"/>
              </a:lnSpc>
              <a:spcBef>
                <a:spcPts val="500"/>
              </a:spcBef>
              <a:spcAft>
                <a:spcPts val="0"/>
              </a:spcAft>
              <a:buClr>
                <a:schemeClr val="accent2"/>
              </a:buClr>
              <a:buSzPts val="1725"/>
              <a:buFont typeface="Noto Sans Symbols"/>
              <a:buChar char="■"/>
              <a:defRPr b="0" i="0" sz="2300" u="none" cap="none" strike="noStrike">
                <a:solidFill>
                  <a:schemeClr val="dk1"/>
                </a:solidFill>
                <a:latin typeface="Twentieth Century"/>
                <a:ea typeface="Twentieth Century"/>
                <a:cs typeface="Twentieth Century"/>
                <a:sym typeface="Twentieth Century"/>
              </a:defRPr>
            </a:lvl3pPr>
            <a:lvl4pPr indent="-323850" lvl="3" marL="1828800" marR="0" rtl="0" algn="l">
              <a:lnSpc>
                <a:spcPct val="100000"/>
              </a:lnSpc>
              <a:spcBef>
                <a:spcPts val="400"/>
              </a:spcBef>
              <a:spcAft>
                <a:spcPts val="0"/>
              </a:spcAft>
              <a:buClr>
                <a:srgbClr val="A04DA3"/>
              </a:buClr>
              <a:buSzPts val="1500"/>
              <a:buFont typeface="Noto Sans Symbols"/>
              <a:buChar char="■"/>
              <a:defRPr b="0" i="0" sz="2000" u="none" cap="none" strike="noStrike">
                <a:solidFill>
                  <a:schemeClr val="dk1"/>
                </a:solidFill>
                <a:latin typeface="Twentieth Century"/>
                <a:ea typeface="Twentieth Century"/>
                <a:cs typeface="Twentieth Century"/>
                <a:sym typeface="Twentieth Century"/>
              </a:defRPr>
            </a:lvl4pPr>
            <a:lvl5pPr indent="-311150" lvl="4" marL="2286000" marR="0" rtl="0" algn="l">
              <a:lnSpc>
                <a:spcPct val="100000"/>
              </a:lnSpc>
              <a:spcBef>
                <a:spcPts val="400"/>
              </a:spcBef>
              <a:spcAft>
                <a:spcPts val="0"/>
              </a:spcAft>
              <a:buClr>
                <a:srgbClr val="C4652D"/>
              </a:buClr>
              <a:buSzPts val="1300"/>
              <a:buFont typeface="Noto Sans Symbols"/>
              <a:buChar char="■"/>
              <a:defRPr b="0" i="0" sz="2000" u="none" cap="none" strike="noStrike">
                <a:solidFill>
                  <a:schemeClr val="dk1"/>
                </a:solidFill>
                <a:latin typeface="Twentieth Century"/>
                <a:ea typeface="Twentieth Century"/>
                <a:cs typeface="Twentieth Century"/>
                <a:sym typeface="Twentieth Century"/>
              </a:defRPr>
            </a:lvl5pPr>
            <a:lvl6pPr indent="-342900" lvl="5" marL="2743200" marR="0" rtl="0" algn="l">
              <a:lnSpc>
                <a:spcPct val="100000"/>
              </a:lnSpc>
              <a:spcBef>
                <a:spcPts val="36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6pPr>
            <a:lvl7pPr indent="-342900" lvl="6" marL="3200400" marR="0" rtl="0" algn="l">
              <a:lnSpc>
                <a:spcPct val="100000"/>
              </a:lnSpc>
              <a:spcBef>
                <a:spcPts val="360"/>
              </a:spcBef>
              <a:spcAft>
                <a:spcPts val="0"/>
              </a:spcAft>
              <a:buClr>
                <a:schemeClr val="accent2"/>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7pPr>
            <a:lvl8pPr indent="-342900" lvl="7" marL="3657600" marR="0" rtl="0" algn="l">
              <a:lnSpc>
                <a:spcPct val="100000"/>
              </a:lnSpc>
              <a:spcBef>
                <a:spcPts val="360"/>
              </a:spcBef>
              <a:spcAft>
                <a:spcPts val="0"/>
              </a:spcAft>
              <a:buClr>
                <a:schemeClr val="accent3"/>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8pPr>
            <a:lvl9pPr indent="-342900" lvl="8" marL="4114800" marR="0" rtl="0" algn="l">
              <a:lnSpc>
                <a:spcPct val="100000"/>
              </a:lnSpc>
              <a:spcBef>
                <a:spcPts val="360"/>
              </a:spcBef>
              <a:spcAft>
                <a:spcPts val="0"/>
              </a:spcAft>
              <a:buClr>
                <a:schemeClr val="accent4"/>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9pPr>
          </a:lstStyle>
          <a:p/>
        </p:txBody>
      </p:sp>
      <p:sp>
        <p:nvSpPr>
          <p:cNvPr id="28" name="Google Shape;28;p85"/>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29" name="Google Shape;29;p85"/>
          <p:cNvSpPr/>
          <p:nvPr/>
        </p:nvSpPr>
        <p:spPr>
          <a:xfrm>
            <a:off x="0" y="1235075"/>
            <a:ext cx="9144000" cy="31908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30" name="Google Shape;30;p85"/>
          <p:cNvSpPr/>
          <p:nvPr/>
        </p:nvSpPr>
        <p:spPr>
          <a:xfrm>
            <a:off x="0" y="1279525"/>
            <a:ext cx="533400" cy="228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31" name="Google Shape;31;p85"/>
          <p:cNvSpPr/>
          <p:nvPr/>
        </p:nvSpPr>
        <p:spPr>
          <a:xfrm>
            <a:off x="590550" y="1279525"/>
            <a:ext cx="8553450" cy="228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32" name="Google Shape;32;p85"/>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1pPr>
            <a:lvl2pPr indent="0" lvl="1"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2pPr>
            <a:lvl3pPr indent="0" lvl="2"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3pPr>
            <a:lvl4pPr indent="0" lvl="3"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4pPr>
            <a:lvl5pPr indent="0" lvl="4"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5pPr>
            <a:lvl6pPr indent="0" lvl="5"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6pPr>
            <a:lvl7pPr indent="0" lvl="6"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7pPr>
            <a:lvl8pPr indent="0" lvl="7"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8pPr>
            <a:lvl9pPr indent="0" lvl="8"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2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2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2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2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
          <p:cNvSpPr txBox="1"/>
          <p:nvPr>
            <p:ph type="ctrTitle"/>
          </p:nvPr>
        </p:nvSpPr>
        <p:spPr>
          <a:xfrm>
            <a:off x="2362200" y="4038600"/>
            <a:ext cx="6477000" cy="18288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ITC 504</a:t>
            </a:r>
            <a:br>
              <a:rPr lang="en-US"/>
            </a:br>
            <a:r>
              <a:rPr lang="en-US"/>
              <a:t>SOFTWARE ENGINEERING</a:t>
            </a:r>
            <a:endParaRPr/>
          </a:p>
        </p:txBody>
      </p:sp>
      <p:sp>
        <p:nvSpPr>
          <p:cNvPr id="110" name="Google Shape;110;p1"/>
          <p:cNvSpPr txBox="1"/>
          <p:nvPr>
            <p:ph idx="1" type="subTitle"/>
          </p:nvPr>
        </p:nvSpPr>
        <p:spPr>
          <a:xfrm>
            <a:off x="2362200" y="6050037"/>
            <a:ext cx="6705600" cy="6858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560"/>
              <a:buNone/>
            </a:pPr>
            <a:r>
              <a:t/>
            </a:r>
            <a:endParaRPr/>
          </a:p>
        </p:txBody>
      </p:sp>
      <p:sp>
        <p:nvSpPr>
          <p:cNvPr id="111" name="Google Shape;111;p1"/>
          <p:cNvSpPr txBox="1"/>
          <p:nvPr>
            <p:ph idx="11" type="ftr"/>
          </p:nvPr>
        </p:nvSpPr>
        <p:spPr>
          <a:xfrm>
            <a:off x="2085975" y="236538"/>
            <a:ext cx="5867400"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Twentieth Century"/>
                <a:ea typeface="Twentieth Century"/>
                <a:cs typeface="Twentieth Century"/>
                <a:sym typeface="Twentieth Century"/>
              </a:rPr>
              <a:t>CS380</a:t>
            </a:r>
            <a:endParaRPr b="0" i="0" sz="1800" u="none" cap="none" strike="noStrike">
              <a:solidFill>
                <a:schemeClr val="lt1"/>
              </a:solidFill>
              <a:latin typeface="Twentieth Century"/>
              <a:ea typeface="Twentieth Century"/>
              <a:cs typeface="Twentieth Century"/>
              <a:sym typeface="Twentieth Century"/>
            </a:endParaRPr>
          </a:p>
        </p:txBody>
      </p:sp>
      <p:sp>
        <p:nvSpPr>
          <p:cNvPr id="112" name="Google Shape;112;p1"/>
          <p:cNvSpPr txBox="1"/>
          <p:nvPr>
            <p:ph idx="12" type="sldNum"/>
          </p:nvPr>
        </p:nvSpPr>
        <p:spPr>
          <a:xfrm>
            <a:off x="8001000" y="228600"/>
            <a:ext cx="838200" cy="381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1"/>
          <p:cNvSpPr txBox="1"/>
          <p:nvPr>
            <p:ph type="title"/>
          </p:nvPr>
        </p:nvSpPr>
        <p:spPr>
          <a:xfrm>
            <a:off x="612648"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Nature/Types of Software</a:t>
            </a:r>
            <a:endParaRPr/>
          </a:p>
        </p:txBody>
      </p:sp>
      <p:sp>
        <p:nvSpPr>
          <p:cNvPr id="185" name="Google Shape;185;p11"/>
          <p:cNvSpPr txBox="1"/>
          <p:nvPr>
            <p:ph idx="1" type="body"/>
          </p:nvPr>
        </p:nvSpPr>
        <p:spPr>
          <a:xfrm>
            <a:off x="612648" y="1600200"/>
            <a:ext cx="8153400" cy="44958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740"/>
              <a:buChar char="◻"/>
            </a:pPr>
            <a:r>
              <a:rPr b="1" lang="en-US" u="sng">
                <a:solidFill>
                  <a:srgbClr val="C00000"/>
                </a:solidFill>
              </a:rPr>
              <a:t>System software:</a:t>
            </a:r>
            <a:r>
              <a:rPr lang="en-US">
                <a:solidFill>
                  <a:srgbClr val="C00000"/>
                </a:solidFill>
              </a:rPr>
              <a:t> </a:t>
            </a:r>
            <a:r>
              <a:rPr lang="en-US"/>
              <a:t>System software is a collection of programs written to service other programs.</a:t>
            </a:r>
            <a:endParaRPr/>
          </a:p>
          <a:p>
            <a:pPr indent="-319405" lvl="0" marL="319405" rtl="0" algn="l">
              <a:lnSpc>
                <a:spcPct val="100000"/>
              </a:lnSpc>
              <a:spcBef>
                <a:spcPts val="700"/>
              </a:spcBef>
              <a:spcAft>
                <a:spcPts val="0"/>
              </a:spcAft>
              <a:buSzPts val="1740"/>
              <a:buChar char="◻"/>
            </a:pPr>
            <a:r>
              <a:rPr lang="en-US"/>
              <a:t>Some processes complex, but determinate, information structures. Eg: compilers, editors, and file management utilities</a:t>
            </a:r>
            <a:endParaRPr/>
          </a:p>
          <a:p>
            <a:pPr indent="-319405" lvl="0" marL="319405" rtl="0" algn="l">
              <a:lnSpc>
                <a:spcPct val="100000"/>
              </a:lnSpc>
              <a:spcBef>
                <a:spcPts val="700"/>
              </a:spcBef>
              <a:spcAft>
                <a:spcPts val="0"/>
              </a:spcAft>
              <a:buSzPts val="1740"/>
              <a:buChar char="◻"/>
            </a:pPr>
            <a:r>
              <a:rPr lang="en-US"/>
              <a:t>Some processes largely indeterminate data. Eg:, operating system components, drivers, telecommunications processors</a:t>
            </a:r>
            <a:endParaRPr/>
          </a:p>
          <a:p>
            <a:pPr indent="-208915" lvl="0" marL="319405" rtl="0" algn="l">
              <a:lnSpc>
                <a:spcPct val="100000"/>
              </a:lnSpc>
              <a:spcBef>
                <a:spcPts val="700"/>
              </a:spcBef>
              <a:spcAft>
                <a:spcPts val="0"/>
              </a:spcAft>
              <a:buSzPts val="1740"/>
              <a:buNone/>
            </a:pPr>
            <a:r>
              <a:t/>
            </a:r>
            <a:endParaRPr/>
          </a:p>
        </p:txBody>
      </p:sp>
      <p:sp>
        <p:nvSpPr>
          <p:cNvPr id="186" name="Google Shape;186;p11"/>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83"/>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Quality Characteristics of a good SRS</a:t>
            </a:r>
            <a:endParaRPr sz="3600"/>
          </a:p>
        </p:txBody>
      </p:sp>
      <p:sp>
        <p:nvSpPr>
          <p:cNvPr id="914" name="Google Shape;914;p83"/>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915" name="Google Shape;915;p83"/>
          <p:cNvSpPr txBox="1"/>
          <p:nvPr>
            <p:ph idx="1" type="body"/>
          </p:nvPr>
        </p:nvSpPr>
        <p:spPr>
          <a:xfrm>
            <a:off x="414020" y="1589405"/>
            <a:ext cx="8326120" cy="47555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40"/>
              <a:buNone/>
            </a:pPr>
            <a:r>
              <a:rPr lang="en-US" sz="2400"/>
              <a:t>Design Independence: </a:t>
            </a:r>
            <a:endParaRPr sz="2400"/>
          </a:p>
          <a:p>
            <a:pPr indent="0" lvl="0" marL="0" rtl="0" algn="l">
              <a:lnSpc>
                <a:spcPct val="100000"/>
              </a:lnSpc>
              <a:spcBef>
                <a:spcPts val="700"/>
              </a:spcBef>
              <a:spcAft>
                <a:spcPts val="0"/>
              </a:spcAft>
              <a:buSzPts val="1440"/>
              <a:buNone/>
            </a:pPr>
            <a:r>
              <a:rPr lang="en-US" sz="2400"/>
              <a:t>There should be an option to choose from multiple design alternatives for the final system. More specifically, the SRS should not include any implementation details. </a:t>
            </a:r>
            <a:endParaRPr sz="2400"/>
          </a:p>
          <a:p>
            <a:pPr indent="0" lvl="0" marL="0" rtl="0" algn="l">
              <a:lnSpc>
                <a:spcPct val="100000"/>
              </a:lnSpc>
              <a:spcBef>
                <a:spcPts val="700"/>
              </a:spcBef>
              <a:spcAft>
                <a:spcPts val="0"/>
              </a:spcAft>
              <a:buSzPts val="1440"/>
              <a:buNone/>
            </a:pPr>
            <a:r>
              <a:rPr lang="en-US" sz="2400"/>
              <a:t> </a:t>
            </a:r>
            <a:endParaRPr sz="2400"/>
          </a:p>
          <a:p>
            <a:pPr indent="0" lvl="0" marL="0" rtl="0" algn="l">
              <a:lnSpc>
                <a:spcPct val="100000"/>
              </a:lnSpc>
              <a:spcBef>
                <a:spcPts val="700"/>
              </a:spcBef>
              <a:spcAft>
                <a:spcPts val="0"/>
              </a:spcAft>
              <a:buSzPts val="1440"/>
              <a:buNone/>
            </a:pPr>
            <a:r>
              <a:rPr lang="en-US" sz="2400"/>
              <a:t>Testability: </a:t>
            </a:r>
            <a:endParaRPr sz="2400"/>
          </a:p>
          <a:p>
            <a:pPr indent="0" lvl="0" marL="0" rtl="0" algn="l">
              <a:lnSpc>
                <a:spcPct val="100000"/>
              </a:lnSpc>
              <a:spcBef>
                <a:spcPts val="700"/>
              </a:spcBef>
              <a:spcAft>
                <a:spcPts val="0"/>
              </a:spcAft>
              <a:buSzPts val="1440"/>
              <a:buNone/>
            </a:pPr>
            <a:r>
              <a:rPr lang="en-US" sz="2400"/>
              <a:t>A SRS should be written in such a way that it is easy to generate test cases and test plans from the document. </a:t>
            </a:r>
            <a:endParaRPr sz="24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84"/>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Quality Characteristics of a good SRS</a:t>
            </a:r>
            <a:endParaRPr sz="3600"/>
          </a:p>
        </p:txBody>
      </p:sp>
      <p:sp>
        <p:nvSpPr>
          <p:cNvPr id="922" name="Google Shape;922;p84"/>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923" name="Google Shape;923;p84"/>
          <p:cNvSpPr txBox="1"/>
          <p:nvPr>
            <p:ph idx="1" type="body"/>
          </p:nvPr>
        </p:nvSpPr>
        <p:spPr>
          <a:xfrm>
            <a:off x="414020" y="1589405"/>
            <a:ext cx="8326120" cy="47555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40"/>
              <a:buNone/>
            </a:pPr>
            <a:r>
              <a:rPr lang="en-US" sz="2400"/>
              <a:t>Understandable by the customer: </a:t>
            </a:r>
            <a:endParaRPr sz="2400"/>
          </a:p>
          <a:p>
            <a:pPr indent="0" lvl="0" marL="0" rtl="0" algn="l">
              <a:lnSpc>
                <a:spcPct val="100000"/>
              </a:lnSpc>
              <a:spcBef>
                <a:spcPts val="700"/>
              </a:spcBef>
              <a:spcAft>
                <a:spcPts val="0"/>
              </a:spcAft>
              <a:buSzPts val="1440"/>
              <a:buNone/>
            </a:pPr>
            <a:r>
              <a:rPr lang="en-US" sz="2400"/>
              <a:t>An end user maybe an expert in his/her specific domain but might not be an expert in computer science. Hence, the use of formal notations and symbols should be avoided to as much extent as possible. The language should be kept easy and clear. </a:t>
            </a:r>
            <a:endParaRPr sz="2400"/>
          </a:p>
          <a:p>
            <a:pPr indent="0" lvl="0" marL="0" rtl="0" algn="l">
              <a:lnSpc>
                <a:spcPct val="100000"/>
              </a:lnSpc>
              <a:spcBef>
                <a:spcPts val="700"/>
              </a:spcBef>
              <a:spcAft>
                <a:spcPts val="0"/>
              </a:spcAft>
              <a:buSzPts val="1440"/>
              <a:buNone/>
            </a:pPr>
            <a:r>
              <a:t/>
            </a:r>
            <a:endParaRPr sz="2400"/>
          </a:p>
          <a:p>
            <a:pPr indent="0" lvl="0" marL="0" rtl="0" algn="l">
              <a:lnSpc>
                <a:spcPct val="100000"/>
              </a:lnSpc>
              <a:spcBef>
                <a:spcPts val="700"/>
              </a:spcBef>
              <a:spcAft>
                <a:spcPts val="0"/>
              </a:spcAft>
              <a:buSzPts val="1440"/>
              <a:buNone/>
            </a:pPr>
            <a:r>
              <a:rPr lang="en-US" sz="2400"/>
              <a:t>Right level of abstraction: </a:t>
            </a:r>
            <a:endParaRPr sz="2400"/>
          </a:p>
          <a:p>
            <a:pPr indent="0" lvl="0" marL="0" rtl="0" algn="l">
              <a:lnSpc>
                <a:spcPct val="100000"/>
              </a:lnSpc>
              <a:spcBef>
                <a:spcPts val="700"/>
              </a:spcBef>
              <a:spcAft>
                <a:spcPts val="0"/>
              </a:spcAft>
              <a:buSzPts val="1440"/>
              <a:buNone/>
            </a:pPr>
            <a:r>
              <a:rPr lang="en-US" sz="2400"/>
              <a:t>If the SRS is written for the requirements phase, the details should be explained explicitly. Whereas, for a feasibility study, fewer details can be used. Hence, the level of abstraction varies according to the purpose of the SRS. </a:t>
            </a:r>
            <a:endParaRPr sz="24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g15508be8096_0_0"/>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Earned Value Analysis</a:t>
            </a:r>
            <a:endParaRPr sz="3600"/>
          </a:p>
        </p:txBody>
      </p:sp>
      <p:sp>
        <p:nvSpPr>
          <p:cNvPr id="930" name="Google Shape;930;g15508be8096_0_0"/>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931" name="Google Shape;931;g15508be8096_0_0"/>
          <p:cNvSpPr txBox="1"/>
          <p:nvPr>
            <p:ph idx="1" type="body"/>
          </p:nvPr>
        </p:nvSpPr>
        <p:spPr>
          <a:xfrm>
            <a:off x="414020" y="1589405"/>
            <a:ext cx="8326200" cy="475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00"/>
              </a:spcBef>
              <a:spcAft>
                <a:spcPts val="0"/>
              </a:spcAft>
              <a:buSzPts val="1440"/>
              <a:buNone/>
            </a:pPr>
            <a:r>
              <a:t/>
            </a:r>
            <a:endParaRPr sz="2400"/>
          </a:p>
        </p:txBody>
      </p:sp>
      <p:pic>
        <p:nvPicPr>
          <p:cNvPr id="932" name="Google Shape;932;g15508be8096_0_0"/>
          <p:cNvPicPr preferRelativeResize="0"/>
          <p:nvPr/>
        </p:nvPicPr>
        <p:blipFill rotWithShape="1">
          <a:blip r:embed="rId3">
            <a:alphaModFix/>
          </a:blip>
          <a:srcRect b="0" l="0" r="0" t="0"/>
          <a:stretch/>
        </p:blipFill>
        <p:spPr>
          <a:xfrm>
            <a:off x="178238" y="1492825"/>
            <a:ext cx="8797776" cy="4948749"/>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g15508be8096_0_8"/>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Earned Value Analysis</a:t>
            </a:r>
            <a:endParaRPr sz="3600"/>
          </a:p>
        </p:txBody>
      </p:sp>
      <p:sp>
        <p:nvSpPr>
          <p:cNvPr id="939" name="Google Shape;939;g15508be8096_0_8"/>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940" name="Google Shape;940;g15508be8096_0_8"/>
          <p:cNvSpPr txBox="1"/>
          <p:nvPr>
            <p:ph idx="1" type="body"/>
          </p:nvPr>
        </p:nvSpPr>
        <p:spPr>
          <a:xfrm>
            <a:off x="414020" y="1589405"/>
            <a:ext cx="8326200" cy="475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00"/>
              </a:spcBef>
              <a:spcAft>
                <a:spcPts val="0"/>
              </a:spcAft>
              <a:buSzPts val="1440"/>
              <a:buNone/>
            </a:pPr>
            <a:r>
              <a:rPr lang="en-US" sz="2400"/>
              <a:t>ACWP- Actual Cost of Work Performed: How much we paid for the work done so far</a:t>
            </a:r>
            <a:endParaRPr sz="24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g15508be8096_0_15"/>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Earned Value Analysis</a:t>
            </a:r>
            <a:endParaRPr sz="3600"/>
          </a:p>
        </p:txBody>
      </p:sp>
      <p:sp>
        <p:nvSpPr>
          <p:cNvPr id="947" name="Google Shape;947;g15508be8096_0_15"/>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948" name="Google Shape;948;g15508be8096_0_15"/>
          <p:cNvSpPr txBox="1"/>
          <p:nvPr>
            <p:ph idx="1" type="body"/>
          </p:nvPr>
        </p:nvSpPr>
        <p:spPr>
          <a:xfrm>
            <a:off x="414020" y="1589405"/>
            <a:ext cx="8326200" cy="475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00"/>
              </a:spcBef>
              <a:spcAft>
                <a:spcPts val="0"/>
              </a:spcAft>
              <a:buSzPts val="1440"/>
              <a:buNone/>
            </a:pPr>
            <a:r>
              <a:t/>
            </a:r>
            <a:endParaRPr sz="2400"/>
          </a:p>
        </p:txBody>
      </p:sp>
      <p:pic>
        <p:nvPicPr>
          <p:cNvPr id="949" name="Google Shape;949;g15508be8096_0_15"/>
          <p:cNvPicPr preferRelativeResize="0"/>
          <p:nvPr/>
        </p:nvPicPr>
        <p:blipFill rotWithShape="1">
          <a:blip r:embed="rId3">
            <a:alphaModFix/>
          </a:blip>
          <a:srcRect b="0" l="0" r="0" t="0"/>
          <a:stretch/>
        </p:blipFill>
        <p:spPr>
          <a:xfrm>
            <a:off x="321738" y="1576425"/>
            <a:ext cx="8500531" cy="478154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g15508be8096_0_24"/>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Earned Value Analysis</a:t>
            </a:r>
            <a:endParaRPr sz="3600"/>
          </a:p>
        </p:txBody>
      </p:sp>
      <p:sp>
        <p:nvSpPr>
          <p:cNvPr id="956" name="Google Shape;956;g15508be8096_0_24"/>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957" name="Google Shape;957;g15508be8096_0_24"/>
          <p:cNvSpPr txBox="1"/>
          <p:nvPr>
            <p:ph idx="1" type="body"/>
          </p:nvPr>
        </p:nvSpPr>
        <p:spPr>
          <a:xfrm>
            <a:off x="414020" y="1589405"/>
            <a:ext cx="8326200" cy="475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00"/>
              </a:spcBef>
              <a:spcAft>
                <a:spcPts val="0"/>
              </a:spcAft>
              <a:buSzPts val="1440"/>
              <a:buNone/>
            </a:pPr>
            <a:r>
              <a:rPr lang="en-US" sz="2400"/>
              <a:t>BCWP- Budgeted Cost of Work Performed: How much money we are expecting to pay for the amount of work that was actually completed</a:t>
            </a:r>
            <a:endParaRPr sz="24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g15508be8096_0_31"/>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Earned Value Analysis</a:t>
            </a:r>
            <a:endParaRPr sz="3600"/>
          </a:p>
        </p:txBody>
      </p:sp>
      <p:sp>
        <p:nvSpPr>
          <p:cNvPr id="964" name="Google Shape;964;g15508be8096_0_31"/>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965" name="Google Shape;965;g15508be8096_0_31"/>
          <p:cNvSpPr txBox="1"/>
          <p:nvPr>
            <p:ph idx="1" type="body"/>
          </p:nvPr>
        </p:nvSpPr>
        <p:spPr>
          <a:xfrm>
            <a:off x="414020" y="1589405"/>
            <a:ext cx="8326200" cy="475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00"/>
              </a:spcBef>
              <a:spcAft>
                <a:spcPts val="0"/>
              </a:spcAft>
              <a:buSzPts val="1440"/>
              <a:buNone/>
            </a:pPr>
            <a:r>
              <a:t/>
            </a:r>
            <a:endParaRPr sz="2400"/>
          </a:p>
        </p:txBody>
      </p:sp>
      <p:pic>
        <p:nvPicPr>
          <p:cNvPr id="966" name="Google Shape;966;g15508be8096_0_31"/>
          <p:cNvPicPr preferRelativeResize="0"/>
          <p:nvPr/>
        </p:nvPicPr>
        <p:blipFill rotWithShape="1">
          <a:blip r:embed="rId3">
            <a:alphaModFix/>
          </a:blip>
          <a:srcRect b="0" l="0" r="0" t="0"/>
          <a:stretch/>
        </p:blipFill>
        <p:spPr>
          <a:xfrm>
            <a:off x="232400" y="987975"/>
            <a:ext cx="8911598" cy="5012774"/>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g15508be8096_0_39"/>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Earned Value Analysis</a:t>
            </a:r>
            <a:endParaRPr sz="3600"/>
          </a:p>
        </p:txBody>
      </p:sp>
      <p:sp>
        <p:nvSpPr>
          <p:cNvPr id="973" name="Google Shape;973;g15508be8096_0_39"/>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974" name="Google Shape;974;g15508be8096_0_39"/>
          <p:cNvSpPr txBox="1"/>
          <p:nvPr>
            <p:ph idx="1" type="body"/>
          </p:nvPr>
        </p:nvSpPr>
        <p:spPr>
          <a:xfrm>
            <a:off x="414020" y="1589405"/>
            <a:ext cx="8326200" cy="475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00"/>
              </a:spcBef>
              <a:spcAft>
                <a:spcPts val="0"/>
              </a:spcAft>
              <a:buSzPts val="1440"/>
              <a:buNone/>
            </a:pPr>
            <a:r>
              <a:rPr lang="en-US" sz="2400"/>
              <a:t>BCWS- Budgeted Cost of Work Scheduled: How much we expected to pay for each activity that we had expected to finish by the reporting date.</a:t>
            </a:r>
            <a:endParaRPr sz="2400"/>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g15508be8096_0_46"/>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Earned Value Analysis</a:t>
            </a:r>
            <a:endParaRPr sz="3600"/>
          </a:p>
        </p:txBody>
      </p:sp>
      <p:sp>
        <p:nvSpPr>
          <p:cNvPr id="981" name="Google Shape;981;g15508be8096_0_46"/>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982" name="Google Shape;982;g15508be8096_0_46"/>
          <p:cNvSpPr txBox="1"/>
          <p:nvPr>
            <p:ph idx="1" type="body"/>
          </p:nvPr>
        </p:nvSpPr>
        <p:spPr>
          <a:xfrm>
            <a:off x="414020" y="1589405"/>
            <a:ext cx="8326200" cy="475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00"/>
              </a:spcBef>
              <a:spcAft>
                <a:spcPts val="0"/>
              </a:spcAft>
              <a:buSzPts val="1440"/>
              <a:buNone/>
            </a:pPr>
            <a:r>
              <a:t/>
            </a:r>
            <a:endParaRPr sz="2400"/>
          </a:p>
        </p:txBody>
      </p:sp>
      <p:pic>
        <p:nvPicPr>
          <p:cNvPr id="983" name="Google Shape;983;g15508be8096_0_46"/>
          <p:cNvPicPr preferRelativeResize="0"/>
          <p:nvPr/>
        </p:nvPicPr>
        <p:blipFill rotWithShape="1">
          <a:blip r:embed="rId3">
            <a:alphaModFix/>
          </a:blip>
          <a:srcRect b="0" l="0" r="6050" t="0"/>
          <a:stretch/>
        </p:blipFill>
        <p:spPr>
          <a:xfrm>
            <a:off x="276700" y="1395450"/>
            <a:ext cx="8590598" cy="51435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g15508be8096_0_54"/>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Earned Value Analysis</a:t>
            </a:r>
            <a:endParaRPr sz="3600"/>
          </a:p>
        </p:txBody>
      </p:sp>
      <p:sp>
        <p:nvSpPr>
          <p:cNvPr id="990" name="Google Shape;990;g15508be8096_0_54"/>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991" name="Google Shape;991;g15508be8096_0_54"/>
          <p:cNvSpPr txBox="1"/>
          <p:nvPr>
            <p:ph idx="1" type="body"/>
          </p:nvPr>
        </p:nvSpPr>
        <p:spPr>
          <a:xfrm>
            <a:off x="414020" y="1589405"/>
            <a:ext cx="8326200" cy="475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00"/>
              </a:spcBef>
              <a:spcAft>
                <a:spcPts val="0"/>
              </a:spcAft>
              <a:buSzPts val="1440"/>
              <a:buNone/>
            </a:pPr>
            <a:r>
              <a:rPr lang="en-US" sz="2400"/>
              <a:t>CPI(Cost Performance Index)= BCPW/ACPW</a:t>
            </a:r>
            <a:endParaRPr sz="2400"/>
          </a:p>
          <a:p>
            <a:pPr indent="0" lvl="0" marL="0" rtl="0" algn="l">
              <a:lnSpc>
                <a:spcPct val="100000"/>
              </a:lnSpc>
              <a:spcBef>
                <a:spcPts val="700"/>
              </a:spcBef>
              <a:spcAft>
                <a:spcPts val="0"/>
              </a:spcAft>
              <a:buSzPts val="1440"/>
              <a:buNone/>
            </a:pPr>
            <a:r>
              <a:rPr lang="en-US" sz="2400"/>
              <a:t>CV(Cost Variance) = BCPW-ACPW</a:t>
            </a:r>
            <a:endParaRPr sz="2400"/>
          </a:p>
          <a:p>
            <a:pPr indent="0" lvl="0" marL="0" rtl="0" algn="l">
              <a:lnSpc>
                <a:spcPct val="100000"/>
              </a:lnSpc>
              <a:spcBef>
                <a:spcPts val="700"/>
              </a:spcBef>
              <a:spcAft>
                <a:spcPts val="0"/>
              </a:spcAft>
              <a:buSzPts val="1440"/>
              <a:buNone/>
            </a:pPr>
            <a:r>
              <a:rPr lang="en-US" sz="2400"/>
              <a:t>SPI(Schedule Performance Index)= BCWP/BCWS</a:t>
            </a:r>
            <a:endParaRPr sz="2400"/>
          </a:p>
          <a:p>
            <a:pPr indent="0" lvl="0" marL="0" rtl="0" algn="l">
              <a:lnSpc>
                <a:spcPct val="100000"/>
              </a:lnSpc>
              <a:spcBef>
                <a:spcPts val="700"/>
              </a:spcBef>
              <a:spcAft>
                <a:spcPts val="0"/>
              </a:spcAft>
              <a:buSzPts val="1440"/>
              <a:buNone/>
            </a:pPr>
            <a:r>
              <a:rPr lang="en-US" sz="2400"/>
              <a:t>SV(Schedule Variance)= BCWP-BCWS</a:t>
            </a:r>
            <a:endParaRPr sz="2400"/>
          </a:p>
          <a:p>
            <a:pPr indent="0" lvl="0" marL="0" rtl="0" algn="l">
              <a:lnSpc>
                <a:spcPct val="100000"/>
              </a:lnSpc>
              <a:spcBef>
                <a:spcPts val="700"/>
              </a:spcBef>
              <a:spcAft>
                <a:spcPts val="0"/>
              </a:spcAft>
              <a:buSzPts val="1440"/>
              <a:buNone/>
            </a:pPr>
            <a:r>
              <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2"/>
          <p:cNvSpPr txBox="1"/>
          <p:nvPr>
            <p:ph type="title"/>
          </p:nvPr>
        </p:nvSpPr>
        <p:spPr>
          <a:xfrm>
            <a:off x="612648"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Nature/Types of Software</a:t>
            </a:r>
            <a:endParaRPr/>
          </a:p>
        </p:txBody>
      </p:sp>
      <p:sp>
        <p:nvSpPr>
          <p:cNvPr id="193" name="Google Shape;193;p12"/>
          <p:cNvSpPr txBox="1"/>
          <p:nvPr>
            <p:ph idx="1" type="body"/>
          </p:nvPr>
        </p:nvSpPr>
        <p:spPr>
          <a:xfrm>
            <a:off x="612648" y="1600200"/>
            <a:ext cx="8153400" cy="44958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740"/>
              <a:buChar char="◻"/>
            </a:pPr>
            <a:r>
              <a:rPr b="1" lang="en-US" u="sng">
                <a:solidFill>
                  <a:srgbClr val="C00000"/>
                </a:solidFill>
              </a:rPr>
              <a:t>Real-time software: </a:t>
            </a:r>
            <a:r>
              <a:rPr lang="en-US"/>
              <a:t>Software that monitors/analyzes/controls real-world events as they occur is called real time.</a:t>
            </a:r>
            <a:endParaRPr/>
          </a:p>
          <a:p>
            <a:pPr indent="-319405" lvl="0" marL="319405" rtl="0" algn="l">
              <a:lnSpc>
                <a:spcPct val="100000"/>
              </a:lnSpc>
              <a:spcBef>
                <a:spcPts val="700"/>
              </a:spcBef>
              <a:spcAft>
                <a:spcPts val="0"/>
              </a:spcAft>
              <a:buSzPts val="1740"/>
              <a:buChar char="◻"/>
            </a:pPr>
            <a:r>
              <a:rPr lang="en-US"/>
              <a:t>real-time response (typically ranging from 1 millisecond to 1 second) can be maintained.</a:t>
            </a:r>
            <a:endParaRPr/>
          </a:p>
        </p:txBody>
      </p:sp>
      <p:sp>
        <p:nvSpPr>
          <p:cNvPr id="194" name="Google Shape;194;p12"/>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g15508be8096_0_61"/>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Earned Value Analysis</a:t>
            </a:r>
            <a:endParaRPr sz="3600"/>
          </a:p>
        </p:txBody>
      </p:sp>
      <p:sp>
        <p:nvSpPr>
          <p:cNvPr id="998" name="Google Shape;998;g15508be8096_0_61"/>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999" name="Google Shape;999;g15508be8096_0_61"/>
          <p:cNvSpPr txBox="1"/>
          <p:nvPr>
            <p:ph idx="1" type="body"/>
          </p:nvPr>
        </p:nvSpPr>
        <p:spPr>
          <a:xfrm>
            <a:off x="414020" y="1589405"/>
            <a:ext cx="8326200" cy="475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00"/>
              </a:spcBef>
              <a:spcAft>
                <a:spcPts val="0"/>
              </a:spcAft>
              <a:buSzPts val="1440"/>
              <a:buNone/>
            </a:pPr>
            <a:r>
              <a:rPr lang="en-US" sz="2400"/>
              <a:t>CPI&lt;1</a:t>
            </a:r>
            <a:endParaRPr sz="2400"/>
          </a:p>
          <a:p>
            <a:pPr indent="0" lvl="0" marL="0" rtl="0" algn="l">
              <a:lnSpc>
                <a:spcPct val="100000"/>
              </a:lnSpc>
              <a:spcBef>
                <a:spcPts val="700"/>
              </a:spcBef>
              <a:spcAft>
                <a:spcPts val="0"/>
              </a:spcAft>
              <a:buSzPts val="1440"/>
              <a:buNone/>
            </a:pPr>
            <a:r>
              <a:rPr lang="en-US" sz="2400"/>
              <a:t>Project is over budget</a:t>
            </a:r>
            <a:endParaRPr sz="2400"/>
          </a:p>
          <a:p>
            <a:pPr indent="0" lvl="0" marL="0" rtl="0" algn="l">
              <a:lnSpc>
                <a:spcPct val="100000"/>
              </a:lnSpc>
              <a:spcBef>
                <a:spcPts val="700"/>
              </a:spcBef>
              <a:spcAft>
                <a:spcPts val="0"/>
              </a:spcAft>
              <a:buSzPts val="1440"/>
              <a:buNone/>
            </a:pPr>
            <a:r>
              <a:rPr lang="en-US" sz="2400"/>
              <a:t>CV&lt;0 </a:t>
            </a:r>
            <a:endParaRPr sz="2400"/>
          </a:p>
          <a:p>
            <a:pPr indent="0" lvl="0" marL="0" rtl="0" algn="l">
              <a:lnSpc>
                <a:spcPct val="100000"/>
              </a:lnSpc>
              <a:spcBef>
                <a:spcPts val="700"/>
              </a:spcBef>
              <a:spcAft>
                <a:spcPts val="0"/>
              </a:spcAft>
              <a:buSzPts val="1440"/>
              <a:buNone/>
            </a:pPr>
            <a:r>
              <a:rPr lang="en-US" sz="2400"/>
              <a:t>Project is over budget</a:t>
            </a:r>
            <a:endParaRPr sz="2400"/>
          </a:p>
          <a:p>
            <a:pPr indent="0" lvl="0" marL="0" rtl="0" algn="l">
              <a:lnSpc>
                <a:spcPct val="100000"/>
              </a:lnSpc>
              <a:spcBef>
                <a:spcPts val="700"/>
              </a:spcBef>
              <a:spcAft>
                <a:spcPts val="0"/>
              </a:spcAft>
              <a:buSzPts val="1440"/>
              <a:buNone/>
            </a:pPr>
            <a:r>
              <a:rPr lang="en-US" sz="2400"/>
              <a:t>SPI&lt;1</a:t>
            </a:r>
            <a:endParaRPr sz="2400"/>
          </a:p>
          <a:p>
            <a:pPr indent="0" lvl="0" marL="0" rtl="0" algn="l">
              <a:lnSpc>
                <a:spcPct val="100000"/>
              </a:lnSpc>
              <a:spcBef>
                <a:spcPts val="700"/>
              </a:spcBef>
              <a:spcAft>
                <a:spcPts val="0"/>
              </a:spcAft>
              <a:buSzPts val="1440"/>
              <a:buNone/>
            </a:pPr>
            <a:r>
              <a:rPr lang="en-US" sz="2400"/>
              <a:t>Project is behind Schedule</a:t>
            </a:r>
            <a:endParaRPr sz="2400"/>
          </a:p>
          <a:p>
            <a:pPr indent="0" lvl="0" marL="0" rtl="0" algn="l">
              <a:lnSpc>
                <a:spcPct val="100000"/>
              </a:lnSpc>
              <a:spcBef>
                <a:spcPts val="700"/>
              </a:spcBef>
              <a:spcAft>
                <a:spcPts val="0"/>
              </a:spcAft>
              <a:buSzPts val="1440"/>
              <a:buNone/>
            </a:pPr>
            <a:r>
              <a:rPr lang="en-US" sz="2400"/>
              <a:t>SPI&lt;0</a:t>
            </a:r>
            <a:endParaRPr sz="2400"/>
          </a:p>
          <a:p>
            <a:pPr indent="0" lvl="0" marL="0" rtl="0" algn="l">
              <a:lnSpc>
                <a:spcPct val="100000"/>
              </a:lnSpc>
              <a:spcBef>
                <a:spcPts val="700"/>
              </a:spcBef>
              <a:spcAft>
                <a:spcPts val="0"/>
              </a:spcAft>
              <a:buSzPts val="1440"/>
              <a:buNone/>
            </a:pPr>
            <a:r>
              <a:rPr lang="en-US" sz="2400"/>
              <a:t>Project is behind schedule</a:t>
            </a:r>
            <a:endParaRPr sz="24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g15508be8096_0_68"/>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Earned Value Analysis</a:t>
            </a:r>
            <a:endParaRPr sz="3600"/>
          </a:p>
        </p:txBody>
      </p:sp>
      <p:sp>
        <p:nvSpPr>
          <p:cNvPr id="1006" name="Google Shape;1006;g15508be8096_0_68"/>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1007" name="Google Shape;1007;g15508be8096_0_68"/>
          <p:cNvSpPr txBox="1"/>
          <p:nvPr>
            <p:ph idx="1" type="body"/>
          </p:nvPr>
        </p:nvSpPr>
        <p:spPr>
          <a:xfrm>
            <a:off x="414020" y="1589405"/>
            <a:ext cx="8326200" cy="475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00"/>
              </a:spcBef>
              <a:spcAft>
                <a:spcPts val="0"/>
              </a:spcAft>
              <a:buSzPts val="1440"/>
              <a:buNone/>
            </a:pPr>
            <a:r>
              <a:t/>
            </a:r>
            <a:endParaRPr sz="2400"/>
          </a:p>
        </p:txBody>
      </p:sp>
      <p:pic>
        <p:nvPicPr>
          <p:cNvPr id="1008" name="Google Shape;1008;g15508be8096_0_68"/>
          <p:cNvPicPr preferRelativeResize="0"/>
          <p:nvPr/>
        </p:nvPicPr>
        <p:blipFill rotWithShape="1">
          <a:blip r:embed="rId3">
            <a:alphaModFix/>
          </a:blip>
          <a:srcRect b="10054" l="0" r="0" t="0"/>
          <a:stretch/>
        </p:blipFill>
        <p:spPr>
          <a:xfrm>
            <a:off x="414025" y="1718575"/>
            <a:ext cx="8729976" cy="441694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g15508be8096_0_76"/>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Earned Value Analysis</a:t>
            </a:r>
            <a:endParaRPr sz="3600"/>
          </a:p>
        </p:txBody>
      </p:sp>
      <p:sp>
        <p:nvSpPr>
          <p:cNvPr id="1015" name="Google Shape;1015;g15508be8096_0_76"/>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1016" name="Google Shape;1016;g15508be8096_0_76"/>
          <p:cNvSpPr txBox="1"/>
          <p:nvPr>
            <p:ph idx="1" type="body"/>
          </p:nvPr>
        </p:nvSpPr>
        <p:spPr>
          <a:xfrm>
            <a:off x="414020" y="1589405"/>
            <a:ext cx="8326200" cy="475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00"/>
              </a:spcBef>
              <a:spcAft>
                <a:spcPts val="0"/>
              </a:spcAft>
              <a:buSzPts val="1440"/>
              <a:buNone/>
            </a:pPr>
            <a:r>
              <a:t/>
            </a:r>
            <a:endParaRPr sz="2400"/>
          </a:p>
        </p:txBody>
      </p:sp>
      <p:pic>
        <p:nvPicPr>
          <p:cNvPr id="1017" name="Google Shape;1017;g15508be8096_0_76"/>
          <p:cNvPicPr preferRelativeResize="0"/>
          <p:nvPr/>
        </p:nvPicPr>
        <p:blipFill rotWithShape="1">
          <a:blip r:embed="rId3">
            <a:alphaModFix/>
          </a:blip>
          <a:srcRect b="0" l="0" r="0" t="0"/>
          <a:stretch/>
        </p:blipFill>
        <p:spPr>
          <a:xfrm>
            <a:off x="145313" y="1477188"/>
            <a:ext cx="8853374" cy="49800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3"/>
          <p:cNvSpPr txBox="1"/>
          <p:nvPr>
            <p:ph type="title"/>
          </p:nvPr>
        </p:nvSpPr>
        <p:spPr>
          <a:xfrm>
            <a:off x="612648"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Nature/Types of Software</a:t>
            </a:r>
            <a:endParaRPr/>
          </a:p>
        </p:txBody>
      </p:sp>
      <p:sp>
        <p:nvSpPr>
          <p:cNvPr id="201" name="Google Shape;201;p13"/>
          <p:cNvSpPr txBox="1"/>
          <p:nvPr>
            <p:ph idx="1" type="body"/>
          </p:nvPr>
        </p:nvSpPr>
        <p:spPr>
          <a:xfrm>
            <a:off x="612648" y="1600200"/>
            <a:ext cx="8153400" cy="44958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740"/>
              <a:buChar char="◻"/>
            </a:pPr>
            <a:r>
              <a:rPr b="1" lang="en-US" u="sng">
                <a:solidFill>
                  <a:srgbClr val="C00000"/>
                </a:solidFill>
              </a:rPr>
              <a:t>Business software: </a:t>
            </a:r>
            <a:r>
              <a:rPr lang="en-US"/>
              <a:t>Business information processing is the largest single software application area. Discrete "systems" (e.g., payroll, accounts receivable/payable, inventory) have evolved into management information system (MIS) software that accesses one or more large databases containing business information.</a:t>
            </a:r>
            <a:endParaRPr/>
          </a:p>
        </p:txBody>
      </p:sp>
      <p:sp>
        <p:nvSpPr>
          <p:cNvPr id="202" name="Google Shape;202;p13"/>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4"/>
          <p:cNvSpPr txBox="1"/>
          <p:nvPr>
            <p:ph type="title"/>
          </p:nvPr>
        </p:nvSpPr>
        <p:spPr>
          <a:xfrm>
            <a:off x="612648"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Nature/Types of Software</a:t>
            </a:r>
            <a:endParaRPr/>
          </a:p>
        </p:txBody>
      </p:sp>
      <p:sp>
        <p:nvSpPr>
          <p:cNvPr id="209" name="Google Shape;209;p14"/>
          <p:cNvSpPr txBox="1"/>
          <p:nvPr>
            <p:ph idx="1" type="body"/>
          </p:nvPr>
        </p:nvSpPr>
        <p:spPr>
          <a:xfrm>
            <a:off x="612648" y="1600200"/>
            <a:ext cx="8153400" cy="44958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740"/>
              <a:buChar char="◻"/>
            </a:pPr>
            <a:r>
              <a:rPr b="1" lang="en-US" u="sng">
                <a:solidFill>
                  <a:srgbClr val="C00000"/>
                </a:solidFill>
              </a:rPr>
              <a:t>Engineering and scientific software:</a:t>
            </a:r>
            <a:r>
              <a:rPr lang="en-US"/>
              <a:t> Engineering and scientific software have been characterized by "number crunching" algorithms. Applications range from astronomy to volcanology, from automotive stress analysis to space shuttle orbital dynamics, and from molecular biology to automated manufacturing</a:t>
            </a:r>
            <a:endParaRPr/>
          </a:p>
        </p:txBody>
      </p:sp>
      <p:sp>
        <p:nvSpPr>
          <p:cNvPr id="210" name="Google Shape;210;p14"/>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5"/>
          <p:cNvSpPr txBox="1"/>
          <p:nvPr>
            <p:ph type="title"/>
          </p:nvPr>
        </p:nvSpPr>
        <p:spPr>
          <a:xfrm>
            <a:off x="612648"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Nature/Types of Software</a:t>
            </a:r>
            <a:endParaRPr/>
          </a:p>
        </p:txBody>
      </p:sp>
      <p:sp>
        <p:nvSpPr>
          <p:cNvPr id="217" name="Google Shape;217;p15"/>
          <p:cNvSpPr txBox="1"/>
          <p:nvPr>
            <p:ph idx="1" type="body"/>
          </p:nvPr>
        </p:nvSpPr>
        <p:spPr>
          <a:xfrm>
            <a:off x="612648" y="1600200"/>
            <a:ext cx="8153400" cy="44958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740"/>
              <a:buChar char="◻"/>
            </a:pPr>
            <a:r>
              <a:rPr b="1" lang="en-US" u="sng">
                <a:solidFill>
                  <a:srgbClr val="C00000"/>
                </a:solidFill>
              </a:rPr>
              <a:t>Embedded software:</a:t>
            </a:r>
            <a:r>
              <a:rPr lang="en-US"/>
              <a:t>  Embedded software resides in read-only memory and is used to control products and systems for the consumer and industrial markets</a:t>
            </a:r>
            <a:endParaRPr/>
          </a:p>
        </p:txBody>
      </p:sp>
      <p:sp>
        <p:nvSpPr>
          <p:cNvPr id="218" name="Google Shape;218;p15"/>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6"/>
          <p:cNvSpPr txBox="1"/>
          <p:nvPr>
            <p:ph type="title"/>
          </p:nvPr>
        </p:nvSpPr>
        <p:spPr>
          <a:xfrm>
            <a:off x="612648"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Nature/Types of Software</a:t>
            </a:r>
            <a:endParaRPr/>
          </a:p>
        </p:txBody>
      </p:sp>
      <p:sp>
        <p:nvSpPr>
          <p:cNvPr id="225" name="Google Shape;225;p16"/>
          <p:cNvSpPr txBox="1"/>
          <p:nvPr>
            <p:ph idx="1" type="body"/>
          </p:nvPr>
        </p:nvSpPr>
        <p:spPr>
          <a:xfrm>
            <a:off x="612648" y="1600200"/>
            <a:ext cx="8153400" cy="44958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740"/>
              <a:buChar char="◻"/>
            </a:pPr>
            <a:r>
              <a:rPr b="1" lang="en-US" u="sng">
                <a:solidFill>
                  <a:srgbClr val="C00000"/>
                </a:solidFill>
              </a:rPr>
              <a:t>Web-based software:</a:t>
            </a:r>
            <a:r>
              <a:rPr lang="en-US"/>
              <a:t> The Web pages retrieved by a browser are software that incorporates executable instructions (e.g., CGI, HTML, Perl, or Java), and data (e.g., hypertext and a variety of visual and audio formats). </a:t>
            </a:r>
            <a:endParaRPr/>
          </a:p>
          <a:p>
            <a:pPr indent="-319405" lvl="0" marL="319405" rtl="0" algn="l">
              <a:lnSpc>
                <a:spcPct val="100000"/>
              </a:lnSpc>
              <a:spcBef>
                <a:spcPts val="700"/>
              </a:spcBef>
              <a:spcAft>
                <a:spcPts val="0"/>
              </a:spcAft>
              <a:buSzPts val="1740"/>
              <a:buChar char="◻"/>
            </a:pPr>
            <a:r>
              <a:rPr lang="en-US"/>
              <a:t>In essence, the network becomes a massive computer providing an almost unlimited software resource that can be accessed by anyone with a modem.</a:t>
            </a:r>
            <a:endParaRPr/>
          </a:p>
        </p:txBody>
      </p:sp>
      <p:sp>
        <p:nvSpPr>
          <p:cNvPr id="226" name="Google Shape;226;p16"/>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7"/>
          <p:cNvSpPr txBox="1"/>
          <p:nvPr>
            <p:ph type="title"/>
          </p:nvPr>
        </p:nvSpPr>
        <p:spPr>
          <a:xfrm>
            <a:off x="612648"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Nature/Types of Software</a:t>
            </a:r>
            <a:endParaRPr/>
          </a:p>
        </p:txBody>
      </p:sp>
      <p:sp>
        <p:nvSpPr>
          <p:cNvPr id="233" name="Google Shape;233;p17"/>
          <p:cNvSpPr txBox="1"/>
          <p:nvPr>
            <p:ph idx="1" type="body"/>
          </p:nvPr>
        </p:nvSpPr>
        <p:spPr>
          <a:xfrm>
            <a:off x="612648" y="1600200"/>
            <a:ext cx="8153400" cy="44958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740"/>
              <a:buChar char="◻"/>
            </a:pPr>
            <a:r>
              <a:rPr b="1" lang="en-US" u="sng">
                <a:solidFill>
                  <a:srgbClr val="C00000"/>
                </a:solidFill>
              </a:rPr>
              <a:t>Personal computer software:</a:t>
            </a:r>
            <a:r>
              <a:rPr lang="en-US"/>
              <a:t> Word processing, spreadsheets, computer graphics, multimedia, entertainment, database management, personal and business financial applications, external network, and database access are only a few of hundreds of applications</a:t>
            </a:r>
            <a:endParaRPr/>
          </a:p>
        </p:txBody>
      </p:sp>
      <p:sp>
        <p:nvSpPr>
          <p:cNvPr id="234" name="Google Shape;234;p17"/>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8"/>
          <p:cNvSpPr txBox="1"/>
          <p:nvPr>
            <p:ph type="title"/>
          </p:nvPr>
        </p:nvSpPr>
        <p:spPr>
          <a:xfrm>
            <a:off x="612648"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Nature/Types of Software</a:t>
            </a:r>
            <a:endParaRPr/>
          </a:p>
        </p:txBody>
      </p:sp>
      <p:sp>
        <p:nvSpPr>
          <p:cNvPr id="241" name="Google Shape;241;p18"/>
          <p:cNvSpPr txBox="1"/>
          <p:nvPr>
            <p:ph idx="1" type="body"/>
          </p:nvPr>
        </p:nvSpPr>
        <p:spPr>
          <a:xfrm>
            <a:off x="612648" y="1600200"/>
            <a:ext cx="8153400" cy="44958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740"/>
              <a:buChar char="◻"/>
            </a:pPr>
            <a:r>
              <a:rPr b="1" lang="en-US" u="sng">
                <a:solidFill>
                  <a:srgbClr val="C00000"/>
                </a:solidFill>
              </a:rPr>
              <a:t>Artificial intelligence software:</a:t>
            </a:r>
            <a:r>
              <a:rPr lang="en-US"/>
              <a:t> Artificial intelligence (AI) software makes use of nonnumerical algorithms to solve complex problems that are not amenable to computation or straightforward analysis. Expert systems, also called knowledge based systems, pattern recognition (image and voice), artificial neural networks, theorem proving, and game playing are representative of applications within this category.</a:t>
            </a:r>
            <a:endParaRPr/>
          </a:p>
        </p:txBody>
      </p:sp>
      <p:sp>
        <p:nvSpPr>
          <p:cNvPr id="242" name="Google Shape;242;p18"/>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9"/>
          <p:cNvSpPr txBox="1"/>
          <p:nvPr>
            <p:ph type="title"/>
          </p:nvPr>
        </p:nvSpPr>
        <p:spPr>
          <a:xfrm>
            <a:off x="612648"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Software engineering</a:t>
            </a:r>
            <a:endParaRPr/>
          </a:p>
        </p:txBody>
      </p:sp>
      <p:sp>
        <p:nvSpPr>
          <p:cNvPr id="249" name="Google Shape;249;p19"/>
          <p:cNvSpPr txBox="1"/>
          <p:nvPr>
            <p:ph idx="1" type="body"/>
          </p:nvPr>
        </p:nvSpPr>
        <p:spPr>
          <a:xfrm>
            <a:off x="612648" y="1600200"/>
            <a:ext cx="8153400" cy="44958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Software process is a framework for the tasks that are required to build high-quality software. </a:t>
            </a:r>
            <a:endParaRPr sz="2400"/>
          </a:p>
          <a:p>
            <a:pPr indent="-319405" lvl="0" marL="319405" rtl="0" algn="l">
              <a:lnSpc>
                <a:spcPct val="100000"/>
              </a:lnSpc>
              <a:spcBef>
                <a:spcPts val="700"/>
              </a:spcBef>
              <a:spcAft>
                <a:spcPts val="0"/>
              </a:spcAft>
              <a:buSzPts val="1440"/>
              <a:buChar char="◻"/>
            </a:pPr>
            <a:r>
              <a:rPr lang="en-US" sz="2400"/>
              <a:t>Is process synonymous with software engineering?</a:t>
            </a:r>
            <a:endParaRPr sz="2400"/>
          </a:p>
          <a:p>
            <a:pPr indent="-319405" lvl="0" marL="319405" rtl="0" algn="l">
              <a:lnSpc>
                <a:spcPct val="100000"/>
              </a:lnSpc>
              <a:spcBef>
                <a:spcPts val="700"/>
              </a:spcBef>
              <a:spcAft>
                <a:spcPts val="0"/>
              </a:spcAft>
              <a:buSzPts val="1440"/>
              <a:buChar char="◻"/>
            </a:pPr>
            <a:r>
              <a:rPr lang="en-US" sz="2400"/>
              <a:t>A software process defines the approach that is taken as software is engineered.</a:t>
            </a:r>
            <a:endParaRPr sz="2400"/>
          </a:p>
          <a:p>
            <a:pPr indent="-319405" lvl="0" marL="319405" rtl="0" algn="l">
              <a:lnSpc>
                <a:spcPct val="100000"/>
              </a:lnSpc>
              <a:spcBef>
                <a:spcPts val="700"/>
              </a:spcBef>
              <a:spcAft>
                <a:spcPts val="0"/>
              </a:spcAft>
              <a:buSzPts val="1440"/>
              <a:buChar char="◻"/>
            </a:pPr>
            <a:r>
              <a:rPr lang="en-US" sz="2400"/>
              <a:t>Software Engineering: </a:t>
            </a:r>
            <a:endParaRPr sz="2400"/>
          </a:p>
          <a:p>
            <a:pPr indent="-319405" lvl="0" marL="319405" rtl="0" algn="l">
              <a:lnSpc>
                <a:spcPct val="100000"/>
              </a:lnSpc>
              <a:spcBef>
                <a:spcPts val="700"/>
              </a:spcBef>
              <a:spcAft>
                <a:spcPts val="0"/>
              </a:spcAft>
              <a:buSzPts val="1440"/>
              <a:buChar char="◻"/>
            </a:pPr>
            <a:r>
              <a:rPr lang="en-US" sz="2400"/>
              <a:t>(1) The application of a systematic, disciplined, quantifiable approach to the development, operation, and maintenance of software; that is, the application of engineering to software. </a:t>
            </a:r>
            <a:endParaRPr sz="2400"/>
          </a:p>
          <a:p>
            <a:pPr indent="-319405" lvl="0" marL="319405" rtl="0" algn="l">
              <a:lnSpc>
                <a:spcPct val="100000"/>
              </a:lnSpc>
              <a:spcBef>
                <a:spcPts val="700"/>
              </a:spcBef>
              <a:spcAft>
                <a:spcPts val="0"/>
              </a:spcAft>
              <a:buSzPts val="1440"/>
              <a:buChar char="◻"/>
            </a:pPr>
            <a:r>
              <a:rPr lang="en-US" sz="2400"/>
              <a:t>(2) The study of approaches as in (1)</a:t>
            </a:r>
            <a:endParaRPr sz="2400"/>
          </a:p>
        </p:txBody>
      </p:sp>
      <p:sp>
        <p:nvSpPr>
          <p:cNvPr id="250" name="Google Shape;250;p19"/>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0"/>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Software engineering:Layered technology</a:t>
            </a:r>
            <a:endParaRPr sz="3600"/>
          </a:p>
        </p:txBody>
      </p:sp>
      <p:sp>
        <p:nvSpPr>
          <p:cNvPr id="257" name="Google Shape;257;p20"/>
          <p:cNvSpPr txBox="1"/>
          <p:nvPr>
            <p:ph idx="1" type="body"/>
          </p:nvPr>
        </p:nvSpPr>
        <p:spPr>
          <a:xfrm>
            <a:off x="609600" y="1589405"/>
            <a:ext cx="8122285" cy="45720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A disciplined </a:t>
            </a:r>
            <a:r>
              <a:rPr b="1" lang="en-US" sz="2400" u="sng">
                <a:solidFill>
                  <a:srgbClr val="C00000"/>
                </a:solidFill>
              </a:rPr>
              <a:t>quality management</a:t>
            </a:r>
            <a:r>
              <a:rPr lang="en-US" sz="2400"/>
              <a:t> is a backbone of software engineering technology. The foundation for software engineering is the </a:t>
            </a:r>
            <a:r>
              <a:rPr b="1" lang="en-US" sz="2400" u="sng">
                <a:solidFill>
                  <a:srgbClr val="C00000"/>
                </a:solidFill>
              </a:rPr>
              <a:t>Process layer</a:t>
            </a:r>
            <a:r>
              <a:rPr lang="en-US" sz="2400"/>
              <a:t>. Software engineering process is the glue that holds the technology layers together and enables rational and timely development of computer software. Process defines a framework for a set of key process areas.</a:t>
            </a:r>
            <a:endParaRPr sz="2400"/>
          </a:p>
        </p:txBody>
      </p:sp>
      <p:sp>
        <p:nvSpPr>
          <p:cNvPr id="258" name="Google Shape;258;p20"/>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259" name="Google Shape;259;p20"/>
          <p:cNvPicPr preferRelativeResize="0"/>
          <p:nvPr>
            <p:ph idx="2" type="body"/>
          </p:nvPr>
        </p:nvPicPr>
        <p:blipFill rotWithShape="1">
          <a:blip r:embed="rId3">
            <a:alphaModFix/>
          </a:blip>
          <a:srcRect b="0" l="0" r="0" t="13732"/>
          <a:stretch/>
        </p:blipFill>
        <p:spPr>
          <a:xfrm>
            <a:off x="1524000" y="4191000"/>
            <a:ext cx="6874510" cy="2159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
          <p:cNvSpPr txBox="1"/>
          <p:nvPr>
            <p:ph type="title"/>
          </p:nvPr>
        </p:nvSpPr>
        <p:spPr>
          <a:xfrm>
            <a:off x="612648"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Course Objectives</a:t>
            </a:r>
            <a:endParaRPr/>
          </a:p>
        </p:txBody>
      </p:sp>
      <p:sp>
        <p:nvSpPr>
          <p:cNvPr id="118" name="Google Shape;118;p2"/>
          <p:cNvSpPr txBox="1"/>
          <p:nvPr>
            <p:ph idx="1" type="body"/>
          </p:nvPr>
        </p:nvSpPr>
        <p:spPr>
          <a:xfrm>
            <a:off x="685800" y="1676400"/>
            <a:ext cx="8153400" cy="4495800"/>
          </a:xfrm>
          <a:prstGeom prst="rect">
            <a:avLst/>
          </a:prstGeom>
          <a:noFill/>
          <a:ln>
            <a:noFill/>
          </a:ln>
        </p:spPr>
        <p:txBody>
          <a:bodyPr anchorCtr="0" anchor="t" bIns="45700" lIns="91425" spcFirstLastPara="1" rIns="91425" wrap="square" tIns="45700">
            <a:noAutofit/>
          </a:bodyPr>
          <a:lstStyle/>
          <a:p>
            <a:pPr indent="-273050" lvl="1" marL="640080" rtl="0" algn="l">
              <a:lnSpc>
                <a:spcPct val="100000"/>
              </a:lnSpc>
              <a:spcBef>
                <a:spcPts val="0"/>
              </a:spcBef>
              <a:spcAft>
                <a:spcPts val="0"/>
              </a:spcAft>
              <a:buSzPts val="1820"/>
              <a:buChar char="?"/>
            </a:pPr>
            <a:r>
              <a:rPr lang="en-US"/>
              <a:t>To provide the knowledge of software engineering discipline.</a:t>
            </a:r>
            <a:endParaRPr/>
          </a:p>
          <a:p>
            <a:pPr indent="-273050" lvl="1" marL="640080" rtl="0" algn="l">
              <a:lnSpc>
                <a:spcPct val="100000"/>
              </a:lnSpc>
              <a:spcBef>
                <a:spcPts val="550"/>
              </a:spcBef>
              <a:spcAft>
                <a:spcPts val="0"/>
              </a:spcAft>
              <a:buSzPts val="1820"/>
              <a:buChar char="?"/>
            </a:pPr>
            <a:r>
              <a:rPr lang="en-US"/>
              <a:t>To understand Requirements and analyze it</a:t>
            </a:r>
            <a:endParaRPr/>
          </a:p>
          <a:p>
            <a:pPr indent="-273050" lvl="1" marL="640080" rtl="0" algn="l">
              <a:lnSpc>
                <a:spcPct val="100000"/>
              </a:lnSpc>
              <a:spcBef>
                <a:spcPts val="550"/>
              </a:spcBef>
              <a:spcAft>
                <a:spcPts val="0"/>
              </a:spcAft>
              <a:buSzPts val="1820"/>
              <a:buChar char="?"/>
            </a:pPr>
            <a:r>
              <a:rPr lang="en-US"/>
              <a:t>To do planning and apply scheduling</a:t>
            </a:r>
            <a:endParaRPr/>
          </a:p>
          <a:p>
            <a:pPr indent="-273050" lvl="1" marL="640080" rtl="0" algn="l">
              <a:lnSpc>
                <a:spcPct val="100000"/>
              </a:lnSpc>
              <a:spcBef>
                <a:spcPts val="550"/>
              </a:spcBef>
              <a:spcAft>
                <a:spcPts val="0"/>
              </a:spcAft>
              <a:buSzPts val="1820"/>
              <a:buChar char="?"/>
            </a:pPr>
            <a:r>
              <a:rPr lang="en-US"/>
              <a:t>To apply analysis, and develop software solutions</a:t>
            </a:r>
            <a:endParaRPr/>
          </a:p>
          <a:p>
            <a:pPr indent="-273050" lvl="1" marL="640080" rtl="0" algn="l">
              <a:lnSpc>
                <a:spcPct val="100000"/>
              </a:lnSpc>
              <a:spcBef>
                <a:spcPts val="550"/>
              </a:spcBef>
              <a:spcAft>
                <a:spcPts val="0"/>
              </a:spcAft>
              <a:buSzPts val="1820"/>
              <a:buChar char="?"/>
            </a:pPr>
            <a:r>
              <a:rPr lang="en-US"/>
              <a:t>To demonstrate and evaluate real time projects with respect to software engineering principles</a:t>
            </a:r>
            <a:endParaRPr/>
          </a:p>
          <a:p>
            <a:pPr indent="-273050" lvl="1" marL="640080" rtl="0" algn="l">
              <a:lnSpc>
                <a:spcPct val="100000"/>
              </a:lnSpc>
              <a:spcBef>
                <a:spcPts val="550"/>
              </a:spcBef>
              <a:spcAft>
                <a:spcPts val="0"/>
              </a:spcAft>
              <a:buSzPts val="1820"/>
              <a:buChar char="?"/>
            </a:pPr>
            <a:r>
              <a:rPr lang="en-US"/>
              <a:t>Apply testing and assure quality in software solution.</a:t>
            </a:r>
            <a:endParaRPr/>
          </a:p>
        </p:txBody>
      </p:sp>
      <p:sp>
        <p:nvSpPr>
          <p:cNvPr id="119" name="Google Shape;119;p2"/>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r>
              <a:rPr lang="en-US"/>
              <a:t>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99"/>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Process Flow</a:t>
            </a:r>
            <a:endParaRPr sz="3600"/>
          </a:p>
        </p:txBody>
      </p:sp>
      <p:sp>
        <p:nvSpPr>
          <p:cNvPr id="266" name="Google Shape;266;p99"/>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267" name="Google Shape;267;p99"/>
          <p:cNvPicPr preferRelativeResize="0"/>
          <p:nvPr>
            <p:ph idx="1" type="body"/>
          </p:nvPr>
        </p:nvPicPr>
        <p:blipFill rotWithShape="1">
          <a:blip r:embed="rId3">
            <a:alphaModFix/>
          </a:blip>
          <a:srcRect b="0" l="1763" r="0" t="6508"/>
          <a:stretch/>
        </p:blipFill>
        <p:spPr>
          <a:xfrm>
            <a:off x="457200" y="3200400"/>
            <a:ext cx="8493125" cy="109474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00"/>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Process Flow</a:t>
            </a:r>
            <a:endParaRPr sz="3600"/>
          </a:p>
        </p:txBody>
      </p:sp>
      <p:sp>
        <p:nvSpPr>
          <p:cNvPr id="274" name="Google Shape;274;p100"/>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275" name="Google Shape;275;p100"/>
          <p:cNvPicPr preferRelativeResize="0"/>
          <p:nvPr>
            <p:ph idx="1" type="body"/>
          </p:nvPr>
        </p:nvPicPr>
        <p:blipFill rotWithShape="1">
          <a:blip r:embed="rId3">
            <a:alphaModFix/>
          </a:blip>
          <a:srcRect b="0" l="0" r="0" t="0"/>
          <a:stretch/>
        </p:blipFill>
        <p:spPr>
          <a:xfrm>
            <a:off x="609600" y="2895600"/>
            <a:ext cx="8039735" cy="1851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01"/>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Process Flow</a:t>
            </a:r>
            <a:endParaRPr sz="3600"/>
          </a:p>
        </p:txBody>
      </p:sp>
      <p:sp>
        <p:nvSpPr>
          <p:cNvPr id="282" name="Google Shape;282;p101"/>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283" name="Google Shape;283;p101"/>
          <p:cNvPicPr preferRelativeResize="0"/>
          <p:nvPr>
            <p:ph idx="1" type="body"/>
          </p:nvPr>
        </p:nvPicPr>
        <p:blipFill rotWithShape="1">
          <a:blip r:embed="rId3">
            <a:alphaModFix/>
          </a:blip>
          <a:srcRect b="0" l="0" r="0" t="0"/>
          <a:stretch/>
        </p:blipFill>
        <p:spPr>
          <a:xfrm>
            <a:off x="227965" y="2286000"/>
            <a:ext cx="8687435" cy="340741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02"/>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Process Flow</a:t>
            </a:r>
            <a:endParaRPr sz="3600"/>
          </a:p>
        </p:txBody>
      </p:sp>
      <p:sp>
        <p:nvSpPr>
          <p:cNvPr id="290" name="Google Shape;290;p102"/>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291" name="Google Shape;291;p102"/>
          <p:cNvPicPr preferRelativeResize="0"/>
          <p:nvPr>
            <p:ph idx="1" type="body"/>
          </p:nvPr>
        </p:nvPicPr>
        <p:blipFill rotWithShape="1">
          <a:blip r:embed="rId3">
            <a:alphaModFix/>
          </a:blip>
          <a:srcRect b="0" l="0" r="0" t="0"/>
          <a:stretch/>
        </p:blipFill>
        <p:spPr>
          <a:xfrm>
            <a:off x="228600" y="2057400"/>
            <a:ext cx="8482330" cy="374205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1"/>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Software engineering:Layered technology</a:t>
            </a:r>
            <a:endParaRPr sz="3600"/>
          </a:p>
        </p:txBody>
      </p:sp>
      <p:sp>
        <p:nvSpPr>
          <p:cNvPr id="298" name="Google Shape;298;p21"/>
          <p:cNvSpPr txBox="1"/>
          <p:nvPr>
            <p:ph idx="1" type="body"/>
          </p:nvPr>
        </p:nvSpPr>
        <p:spPr>
          <a:xfrm>
            <a:off x="609600" y="1589405"/>
            <a:ext cx="8122285" cy="45720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Software engineering </a:t>
            </a:r>
            <a:r>
              <a:rPr b="1" lang="en-US" sz="2400" u="sng">
                <a:solidFill>
                  <a:srgbClr val="C00000"/>
                </a:solidFill>
              </a:rPr>
              <a:t>Methods</a:t>
            </a:r>
            <a:r>
              <a:rPr lang="en-US" sz="2400"/>
              <a:t> provide the technical how-to's for building software. Methods encompass a broad array of tasks that include requirements analysis, design, program construction, testing, and support. Software engineering </a:t>
            </a:r>
            <a:r>
              <a:rPr lang="en-US" sz="2400"/>
              <a:t>methods rely</a:t>
            </a:r>
            <a:r>
              <a:rPr lang="en-US" sz="2400"/>
              <a:t> on a set of basic principles that govern each area of the technology and include modeling activities and other descriptive techniques.</a:t>
            </a:r>
            <a:endParaRPr sz="2400"/>
          </a:p>
        </p:txBody>
      </p:sp>
      <p:sp>
        <p:nvSpPr>
          <p:cNvPr id="299" name="Google Shape;299;p21"/>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300" name="Google Shape;300;p21"/>
          <p:cNvPicPr preferRelativeResize="0"/>
          <p:nvPr>
            <p:ph idx="2" type="body"/>
          </p:nvPr>
        </p:nvPicPr>
        <p:blipFill rotWithShape="1">
          <a:blip r:embed="rId3">
            <a:alphaModFix/>
          </a:blip>
          <a:srcRect b="0" l="0" r="0" t="13732"/>
          <a:stretch/>
        </p:blipFill>
        <p:spPr>
          <a:xfrm>
            <a:off x="1524000" y="4191000"/>
            <a:ext cx="6874510" cy="2159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2"/>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Software engineering:Layered technology</a:t>
            </a:r>
            <a:endParaRPr sz="3600"/>
          </a:p>
        </p:txBody>
      </p:sp>
      <p:sp>
        <p:nvSpPr>
          <p:cNvPr id="307" name="Google Shape;307;p22"/>
          <p:cNvSpPr txBox="1"/>
          <p:nvPr>
            <p:ph idx="1" type="body"/>
          </p:nvPr>
        </p:nvSpPr>
        <p:spPr>
          <a:xfrm>
            <a:off x="609600" y="1589405"/>
            <a:ext cx="8122285" cy="45720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260"/>
              <a:buChar char="◻"/>
            </a:pPr>
            <a:r>
              <a:rPr lang="en-US" sz="2100"/>
              <a:t>Software engineering </a:t>
            </a:r>
            <a:r>
              <a:rPr b="1" lang="en-US" sz="2100" u="sng">
                <a:solidFill>
                  <a:srgbClr val="C00000"/>
                </a:solidFill>
              </a:rPr>
              <a:t>tools</a:t>
            </a:r>
            <a:r>
              <a:rPr lang="en-US" sz="2100"/>
              <a:t> provide automated or semi-automated support for the process and the methods. When tools are integrated so that information created by one tool can be used by another, a system for the support of software development, called computer-aided software engineering, is established. CASE combines software, hardware, and a software engineering database (a repository containing important information about analysis, design, program construction, and testing) to create a software engineering environment analogous to CAD/CAE (computer-aided design/engineering) for hardware.</a:t>
            </a:r>
            <a:endParaRPr sz="2100"/>
          </a:p>
        </p:txBody>
      </p:sp>
      <p:sp>
        <p:nvSpPr>
          <p:cNvPr id="308" name="Google Shape;308;p22"/>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309" name="Google Shape;309;p22"/>
          <p:cNvPicPr preferRelativeResize="0"/>
          <p:nvPr>
            <p:ph idx="2" type="body"/>
          </p:nvPr>
        </p:nvPicPr>
        <p:blipFill rotWithShape="1">
          <a:blip r:embed="rId3">
            <a:alphaModFix/>
          </a:blip>
          <a:srcRect b="0" l="0" r="0" t="13732"/>
          <a:stretch/>
        </p:blipFill>
        <p:spPr>
          <a:xfrm>
            <a:off x="1682115" y="4800600"/>
            <a:ext cx="5976620" cy="187706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4"/>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The Software Process</a:t>
            </a:r>
            <a:endParaRPr sz="3600"/>
          </a:p>
        </p:txBody>
      </p:sp>
      <p:sp>
        <p:nvSpPr>
          <p:cNvPr id="316" name="Google Shape;316;p24"/>
          <p:cNvSpPr txBox="1"/>
          <p:nvPr>
            <p:ph idx="1" type="body"/>
          </p:nvPr>
        </p:nvSpPr>
        <p:spPr>
          <a:xfrm>
            <a:off x="61595" y="1589405"/>
            <a:ext cx="8933180" cy="45720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b="1" lang="en-US" sz="2400" u="sng"/>
              <a:t>Common Process Framework</a:t>
            </a:r>
            <a:r>
              <a:rPr lang="en-US" sz="2400"/>
              <a:t> is established by defining a small number of framework activities that are applicable to all software projects, regardless of their size or complexity.</a:t>
            </a:r>
            <a:endParaRPr sz="2400"/>
          </a:p>
          <a:p>
            <a:pPr indent="-319405" lvl="0" marL="319405" rtl="0" algn="l">
              <a:lnSpc>
                <a:spcPct val="100000"/>
              </a:lnSpc>
              <a:spcBef>
                <a:spcPts val="700"/>
              </a:spcBef>
              <a:spcAft>
                <a:spcPts val="0"/>
              </a:spcAft>
              <a:buSzPts val="1440"/>
              <a:buChar char="◻"/>
            </a:pPr>
            <a:r>
              <a:rPr lang="en-US" sz="2400"/>
              <a:t>Process Framework activities: Communication, Planning, Modelling, Construction, Deployment.</a:t>
            </a:r>
            <a:endParaRPr sz="2400"/>
          </a:p>
        </p:txBody>
      </p:sp>
      <p:sp>
        <p:nvSpPr>
          <p:cNvPr id="317" name="Google Shape;317;p24"/>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318" name="Google Shape;318;p24"/>
          <p:cNvPicPr preferRelativeResize="0"/>
          <p:nvPr>
            <p:ph idx="2" type="body"/>
          </p:nvPr>
        </p:nvPicPr>
        <p:blipFill rotWithShape="1">
          <a:blip r:embed="rId3">
            <a:alphaModFix/>
          </a:blip>
          <a:srcRect b="0" l="0" r="0" t="0"/>
          <a:stretch/>
        </p:blipFill>
        <p:spPr>
          <a:xfrm>
            <a:off x="2133600" y="3728085"/>
            <a:ext cx="4484370" cy="312991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5"/>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The Software Process</a:t>
            </a:r>
            <a:endParaRPr sz="3600"/>
          </a:p>
        </p:txBody>
      </p:sp>
      <p:sp>
        <p:nvSpPr>
          <p:cNvPr id="325" name="Google Shape;325;p25"/>
          <p:cNvSpPr txBox="1"/>
          <p:nvPr>
            <p:ph idx="1" type="body"/>
          </p:nvPr>
        </p:nvSpPr>
        <p:spPr>
          <a:xfrm>
            <a:off x="61595" y="1589405"/>
            <a:ext cx="8933180" cy="45720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Task Set: </a:t>
            </a:r>
            <a:endParaRPr sz="2400"/>
          </a:p>
          <a:p>
            <a:pPr indent="-319405" lvl="0" marL="319405" rtl="0" algn="l">
              <a:lnSpc>
                <a:spcPct val="100000"/>
              </a:lnSpc>
              <a:spcBef>
                <a:spcPts val="700"/>
              </a:spcBef>
              <a:spcAft>
                <a:spcPts val="0"/>
              </a:spcAft>
              <a:buSzPts val="1440"/>
              <a:buChar char="◻"/>
            </a:pPr>
            <a:r>
              <a:rPr lang="en-US" sz="2400"/>
              <a:t>Collection of Software Engineering work tasks</a:t>
            </a:r>
            <a:endParaRPr sz="2400"/>
          </a:p>
          <a:p>
            <a:pPr indent="-319405" lvl="0" marL="319405" rtl="0" algn="l">
              <a:lnSpc>
                <a:spcPct val="100000"/>
              </a:lnSpc>
              <a:spcBef>
                <a:spcPts val="700"/>
              </a:spcBef>
              <a:spcAft>
                <a:spcPts val="0"/>
              </a:spcAft>
              <a:buSzPts val="1440"/>
              <a:buChar char="◻"/>
            </a:pPr>
            <a:r>
              <a:rPr lang="en-US" sz="2400"/>
              <a:t>Project milestones</a:t>
            </a:r>
            <a:endParaRPr sz="2400"/>
          </a:p>
          <a:p>
            <a:pPr indent="-319405" lvl="0" marL="319405" rtl="0" algn="l">
              <a:lnSpc>
                <a:spcPct val="100000"/>
              </a:lnSpc>
              <a:spcBef>
                <a:spcPts val="700"/>
              </a:spcBef>
              <a:spcAft>
                <a:spcPts val="0"/>
              </a:spcAft>
              <a:buSzPts val="1440"/>
              <a:buChar char="◻"/>
            </a:pPr>
            <a:r>
              <a:rPr lang="en-US" sz="2400"/>
              <a:t>Software quality assurance points</a:t>
            </a:r>
            <a:endParaRPr sz="2400"/>
          </a:p>
        </p:txBody>
      </p:sp>
      <p:sp>
        <p:nvSpPr>
          <p:cNvPr id="326" name="Google Shape;326;p25"/>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327" name="Google Shape;327;p25"/>
          <p:cNvPicPr preferRelativeResize="0"/>
          <p:nvPr>
            <p:ph idx="2" type="body"/>
          </p:nvPr>
        </p:nvPicPr>
        <p:blipFill rotWithShape="1">
          <a:blip r:embed="rId3">
            <a:alphaModFix/>
          </a:blip>
          <a:srcRect b="0" l="0" r="0" t="0"/>
          <a:stretch/>
        </p:blipFill>
        <p:spPr>
          <a:xfrm>
            <a:off x="2133600" y="3728085"/>
            <a:ext cx="4484370" cy="312991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6"/>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The Software Process</a:t>
            </a:r>
            <a:endParaRPr sz="3600"/>
          </a:p>
        </p:txBody>
      </p:sp>
      <p:sp>
        <p:nvSpPr>
          <p:cNvPr id="334" name="Google Shape;334;p26"/>
          <p:cNvSpPr txBox="1"/>
          <p:nvPr>
            <p:ph idx="1" type="body"/>
          </p:nvPr>
        </p:nvSpPr>
        <p:spPr>
          <a:xfrm>
            <a:off x="61595" y="1589405"/>
            <a:ext cx="8933180" cy="45720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Umbrella activities: </a:t>
            </a:r>
            <a:endParaRPr sz="2400"/>
          </a:p>
          <a:p>
            <a:pPr indent="-319405" lvl="0" marL="319405" rtl="0" algn="l">
              <a:lnSpc>
                <a:spcPct val="100000"/>
              </a:lnSpc>
              <a:spcBef>
                <a:spcPts val="700"/>
              </a:spcBef>
              <a:spcAft>
                <a:spcPts val="0"/>
              </a:spcAft>
              <a:buSzPts val="1440"/>
              <a:buChar char="◻"/>
            </a:pPr>
            <a:r>
              <a:rPr lang="en-US" sz="2400"/>
              <a:t>Software project tracking and control</a:t>
            </a:r>
            <a:endParaRPr sz="2400"/>
          </a:p>
          <a:p>
            <a:pPr indent="-319405" lvl="0" marL="319405" rtl="0" algn="l">
              <a:lnSpc>
                <a:spcPct val="100000"/>
              </a:lnSpc>
              <a:spcBef>
                <a:spcPts val="700"/>
              </a:spcBef>
              <a:spcAft>
                <a:spcPts val="0"/>
              </a:spcAft>
              <a:buSzPts val="1440"/>
              <a:buChar char="◻"/>
            </a:pPr>
            <a:r>
              <a:rPr lang="en-US" sz="2400"/>
              <a:t>Risk Management</a:t>
            </a:r>
            <a:endParaRPr sz="2400"/>
          </a:p>
          <a:p>
            <a:pPr indent="-319405" lvl="0" marL="319405" rtl="0" algn="l">
              <a:lnSpc>
                <a:spcPct val="100000"/>
              </a:lnSpc>
              <a:spcBef>
                <a:spcPts val="700"/>
              </a:spcBef>
              <a:spcAft>
                <a:spcPts val="0"/>
              </a:spcAft>
              <a:buSzPts val="1440"/>
              <a:buChar char="◻"/>
            </a:pPr>
            <a:r>
              <a:rPr lang="en-US" sz="2400"/>
              <a:t>Software quality assurance</a:t>
            </a:r>
            <a:endParaRPr sz="2400"/>
          </a:p>
          <a:p>
            <a:pPr indent="-319405" lvl="0" marL="319405" rtl="0" algn="l">
              <a:lnSpc>
                <a:spcPct val="100000"/>
              </a:lnSpc>
              <a:spcBef>
                <a:spcPts val="700"/>
              </a:spcBef>
              <a:spcAft>
                <a:spcPts val="0"/>
              </a:spcAft>
              <a:buSzPts val="1440"/>
              <a:buChar char="◻"/>
            </a:pPr>
            <a:r>
              <a:rPr lang="en-US" sz="2400"/>
              <a:t>Formal technical reviews</a:t>
            </a:r>
            <a:endParaRPr sz="2400"/>
          </a:p>
          <a:p>
            <a:pPr indent="-319405" lvl="0" marL="319405" rtl="0" algn="l">
              <a:lnSpc>
                <a:spcPct val="100000"/>
              </a:lnSpc>
              <a:spcBef>
                <a:spcPts val="700"/>
              </a:spcBef>
              <a:spcAft>
                <a:spcPts val="0"/>
              </a:spcAft>
              <a:buSzPts val="1440"/>
              <a:buChar char="◻"/>
            </a:pPr>
            <a:r>
              <a:rPr lang="en-US" sz="2400"/>
              <a:t>Software configuration management</a:t>
            </a:r>
            <a:endParaRPr sz="2400"/>
          </a:p>
          <a:p>
            <a:pPr indent="-319405" lvl="0" marL="319405" rtl="0" algn="l">
              <a:lnSpc>
                <a:spcPct val="100000"/>
              </a:lnSpc>
              <a:spcBef>
                <a:spcPts val="700"/>
              </a:spcBef>
              <a:spcAft>
                <a:spcPts val="0"/>
              </a:spcAft>
              <a:buSzPts val="1440"/>
              <a:buChar char="◻"/>
            </a:pPr>
            <a:r>
              <a:rPr lang="en-US" sz="2400"/>
              <a:t>Work product preparation and production</a:t>
            </a:r>
            <a:endParaRPr sz="2400"/>
          </a:p>
          <a:p>
            <a:pPr indent="-319405" lvl="0" marL="319405" rtl="0" algn="l">
              <a:lnSpc>
                <a:spcPct val="100000"/>
              </a:lnSpc>
              <a:spcBef>
                <a:spcPts val="700"/>
              </a:spcBef>
              <a:spcAft>
                <a:spcPts val="0"/>
              </a:spcAft>
              <a:buSzPts val="1440"/>
              <a:buChar char="◻"/>
            </a:pPr>
            <a:r>
              <a:rPr lang="en-US" sz="2400"/>
              <a:t>Reuasabiltiy management</a:t>
            </a:r>
            <a:endParaRPr sz="2400"/>
          </a:p>
          <a:p>
            <a:pPr indent="-227965" lvl="0" marL="319405" rtl="0" algn="l">
              <a:lnSpc>
                <a:spcPct val="100000"/>
              </a:lnSpc>
              <a:spcBef>
                <a:spcPts val="700"/>
              </a:spcBef>
              <a:spcAft>
                <a:spcPts val="0"/>
              </a:spcAft>
              <a:buSzPts val="1440"/>
              <a:buNone/>
            </a:pPr>
            <a:r>
              <a:t/>
            </a:r>
            <a:endParaRPr sz="2400"/>
          </a:p>
        </p:txBody>
      </p:sp>
      <p:sp>
        <p:nvSpPr>
          <p:cNvPr id="335" name="Google Shape;335;p26"/>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7"/>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The Capability Maturity Model</a:t>
            </a:r>
            <a:endParaRPr sz="3600"/>
          </a:p>
        </p:txBody>
      </p:sp>
      <p:sp>
        <p:nvSpPr>
          <p:cNvPr id="342" name="Google Shape;342;p27"/>
          <p:cNvSpPr txBox="1"/>
          <p:nvPr>
            <p:ph idx="1" type="body"/>
          </p:nvPr>
        </p:nvSpPr>
        <p:spPr>
          <a:xfrm>
            <a:off x="61595" y="1589405"/>
            <a:ext cx="8933180" cy="45720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Software Engineering Institute (SEI) has developed a comprehensive model predicated on a set of software engineering capabilities that should be present as organizations reach different levels of process maturity. To determine an organization’s current state of process maturity, the SEI uses an assessment that results in a five point grading scheme. The grading scheme determines compliance with a </a:t>
            </a:r>
            <a:r>
              <a:rPr b="1" lang="en-US" sz="2400" u="sng">
                <a:solidFill>
                  <a:srgbClr val="C00000"/>
                </a:solidFill>
              </a:rPr>
              <a:t>capability maturity model (CMM) </a:t>
            </a:r>
            <a:r>
              <a:rPr lang="en-US" sz="2400"/>
              <a:t>that defines key activities required at different levels of process maturity. The SEI approach provides a measure of the global effectiveness of a company's software engineering practices and establishes five process maturitylevels that are defined in the following manner:</a:t>
            </a:r>
            <a:endParaRPr sz="2400"/>
          </a:p>
        </p:txBody>
      </p:sp>
      <p:sp>
        <p:nvSpPr>
          <p:cNvPr id="343" name="Google Shape;343;p27"/>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3"/>
          <p:cNvSpPr txBox="1"/>
          <p:nvPr>
            <p:ph type="title"/>
          </p:nvPr>
        </p:nvSpPr>
        <p:spPr>
          <a:xfrm>
            <a:off x="612648"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Course Outcomes </a:t>
            </a:r>
            <a:endParaRPr/>
          </a:p>
        </p:txBody>
      </p:sp>
      <p:sp>
        <p:nvSpPr>
          <p:cNvPr id="126" name="Google Shape;126;p3"/>
          <p:cNvSpPr txBox="1"/>
          <p:nvPr>
            <p:ph idx="1" type="body"/>
          </p:nvPr>
        </p:nvSpPr>
        <p:spPr>
          <a:xfrm>
            <a:off x="612648" y="1600200"/>
            <a:ext cx="8153400" cy="44958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680"/>
              <a:buChar char="◻"/>
            </a:pPr>
            <a:r>
              <a:rPr lang="en-US" sz="2800"/>
              <a:t>Understand and use basic knowledge in software engineering.</a:t>
            </a:r>
            <a:endParaRPr sz="2800"/>
          </a:p>
          <a:p>
            <a:pPr indent="-319405" lvl="0" marL="319405" rtl="0" algn="l">
              <a:lnSpc>
                <a:spcPct val="100000"/>
              </a:lnSpc>
              <a:spcBef>
                <a:spcPts val="700"/>
              </a:spcBef>
              <a:spcAft>
                <a:spcPts val="0"/>
              </a:spcAft>
              <a:buSzPts val="1680"/>
              <a:buChar char="◻"/>
            </a:pPr>
            <a:r>
              <a:rPr lang="en-US" sz="2800"/>
              <a:t>Identify requirements, analyze and prepare models. </a:t>
            </a:r>
            <a:endParaRPr sz="2800"/>
          </a:p>
          <a:p>
            <a:pPr indent="-319405" lvl="0" marL="319405" rtl="0" algn="l">
              <a:lnSpc>
                <a:spcPct val="100000"/>
              </a:lnSpc>
              <a:spcBef>
                <a:spcPts val="700"/>
              </a:spcBef>
              <a:spcAft>
                <a:spcPts val="0"/>
              </a:spcAft>
              <a:buSzPts val="1680"/>
              <a:buChar char="◻"/>
            </a:pPr>
            <a:r>
              <a:rPr lang="en-US" sz="2800"/>
              <a:t>Plan, schedule and track the progress of the projects. </a:t>
            </a:r>
            <a:endParaRPr sz="2800"/>
          </a:p>
          <a:p>
            <a:pPr indent="-319405" lvl="0" marL="319405" rtl="0" algn="l">
              <a:lnSpc>
                <a:spcPct val="100000"/>
              </a:lnSpc>
              <a:spcBef>
                <a:spcPts val="700"/>
              </a:spcBef>
              <a:spcAft>
                <a:spcPts val="0"/>
              </a:spcAft>
              <a:buSzPts val="1680"/>
              <a:buChar char="◻"/>
            </a:pPr>
            <a:r>
              <a:rPr lang="en-US" sz="2800"/>
              <a:t>Design &amp; develop the software solutions for the growth of society</a:t>
            </a:r>
            <a:endParaRPr sz="2800"/>
          </a:p>
          <a:p>
            <a:pPr indent="-319405" lvl="0" marL="319405" rtl="0" algn="l">
              <a:lnSpc>
                <a:spcPct val="100000"/>
              </a:lnSpc>
              <a:spcBef>
                <a:spcPts val="700"/>
              </a:spcBef>
              <a:spcAft>
                <a:spcPts val="0"/>
              </a:spcAft>
              <a:buSzPts val="1680"/>
              <a:buChar char="◻"/>
            </a:pPr>
            <a:r>
              <a:rPr lang="en-US" sz="2800"/>
              <a:t>To demonstrate and evaluate real time projects with respect to software engineering principles</a:t>
            </a:r>
            <a:endParaRPr sz="2800"/>
          </a:p>
          <a:p>
            <a:pPr indent="-319405" lvl="0" marL="319405" rtl="0" algn="l">
              <a:lnSpc>
                <a:spcPct val="100000"/>
              </a:lnSpc>
              <a:spcBef>
                <a:spcPts val="700"/>
              </a:spcBef>
              <a:spcAft>
                <a:spcPts val="0"/>
              </a:spcAft>
              <a:buSzPts val="1680"/>
              <a:buChar char="◻"/>
            </a:pPr>
            <a:r>
              <a:rPr lang="en-US" sz="2800"/>
              <a:t>Apply testing and assure quality in software solution</a:t>
            </a:r>
            <a:endParaRPr sz="2800"/>
          </a:p>
        </p:txBody>
      </p:sp>
      <p:sp>
        <p:nvSpPr>
          <p:cNvPr id="127" name="Google Shape;127;p3"/>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r>
              <a:rPr lang="en-US"/>
              <a:t>3</a:t>
            </a:r>
            <a:endParaRPr/>
          </a:p>
        </p:txBody>
      </p:sp>
      <p:sp>
        <p:nvSpPr>
          <p:cNvPr id="128" name="Google Shape;128;p3"/>
          <p:cNvSpPr/>
          <p:nvPr/>
        </p:nvSpPr>
        <p:spPr>
          <a:xfrm>
            <a:off x="5050847" y="6400800"/>
            <a:ext cx="1548245" cy="4571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8"/>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The Capability Maturity Model</a:t>
            </a:r>
            <a:endParaRPr sz="3600"/>
          </a:p>
        </p:txBody>
      </p:sp>
      <p:sp>
        <p:nvSpPr>
          <p:cNvPr id="350" name="Google Shape;350;p28"/>
          <p:cNvSpPr txBox="1"/>
          <p:nvPr>
            <p:ph idx="1" type="body"/>
          </p:nvPr>
        </p:nvSpPr>
        <p:spPr>
          <a:xfrm>
            <a:off x="61595" y="1589405"/>
            <a:ext cx="8933180" cy="45720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Level 1: Initial</a:t>
            </a:r>
            <a:endParaRPr sz="2400"/>
          </a:p>
          <a:p>
            <a:pPr indent="-319405" lvl="0" marL="319405" rtl="0" algn="l">
              <a:lnSpc>
                <a:spcPct val="100000"/>
              </a:lnSpc>
              <a:spcBef>
                <a:spcPts val="700"/>
              </a:spcBef>
              <a:spcAft>
                <a:spcPts val="0"/>
              </a:spcAft>
              <a:buSzPts val="1440"/>
              <a:buChar char="◻"/>
            </a:pPr>
            <a:r>
              <a:rPr lang="en-US" sz="2400"/>
              <a:t>Level 2: Repeatable</a:t>
            </a:r>
            <a:endParaRPr sz="2400"/>
          </a:p>
          <a:p>
            <a:pPr indent="-319405" lvl="0" marL="319405" rtl="0" algn="l">
              <a:lnSpc>
                <a:spcPct val="100000"/>
              </a:lnSpc>
              <a:spcBef>
                <a:spcPts val="700"/>
              </a:spcBef>
              <a:spcAft>
                <a:spcPts val="0"/>
              </a:spcAft>
              <a:buSzPts val="1440"/>
              <a:buChar char="◻"/>
            </a:pPr>
            <a:r>
              <a:rPr lang="en-US" sz="2400"/>
              <a:t>Level 3: Defined</a:t>
            </a:r>
            <a:endParaRPr sz="2400"/>
          </a:p>
          <a:p>
            <a:pPr indent="-319405" lvl="0" marL="319405" rtl="0" algn="l">
              <a:lnSpc>
                <a:spcPct val="100000"/>
              </a:lnSpc>
              <a:spcBef>
                <a:spcPts val="700"/>
              </a:spcBef>
              <a:spcAft>
                <a:spcPts val="0"/>
              </a:spcAft>
              <a:buSzPts val="1440"/>
              <a:buChar char="◻"/>
            </a:pPr>
            <a:r>
              <a:rPr lang="en-US" sz="2400"/>
              <a:t>Level 4: Managed</a:t>
            </a:r>
            <a:endParaRPr sz="2400"/>
          </a:p>
          <a:p>
            <a:pPr indent="-319405" lvl="0" marL="319405" rtl="0" algn="l">
              <a:lnSpc>
                <a:spcPct val="100000"/>
              </a:lnSpc>
              <a:spcBef>
                <a:spcPts val="700"/>
              </a:spcBef>
              <a:spcAft>
                <a:spcPts val="0"/>
              </a:spcAft>
              <a:buSzPts val="1440"/>
              <a:buChar char="◻"/>
            </a:pPr>
            <a:r>
              <a:rPr lang="en-US" sz="2400"/>
              <a:t>Level 5: Optimizing</a:t>
            </a:r>
            <a:endParaRPr sz="2400"/>
          </a:p>
        </p:txBody>
      </p:sp>
      <p:sp>
        <p:nvSpPr>
          <p:cNvPr id="351" name="Google Shape;351;p28"/>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9"/>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Prescriptive</a:t>
            </a:r>
            <a:r>
              <a:rPr lang="en-US" sz="3600"/>
              <a:t> Models</a:t>
            </a:r>
            <a:endParaRPr sz="3600"/>
          </a:p>
        </p:txBody>
      </p:sp>
      <p:sp>
        <p:nvSpPr>
          <p:cNvPr id="358" name="Google Shape;358;p29"/>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359" name="Google Shape;359;p29"/>
          <p:cNvPicPr preferRelativeResize="0"/>
          <p:nvPr>
            <p:ph idx="1" type="body"/>
          </p:nvPr>
        </p:nvPicPr>
        <p:blipFill rotWithShape="1">
          <a:blip r:embed="rId3">
            <a:alphaModFix/>
          </a:blip>
          <a:srcRect b="0" l="0" r="0" t="0"/>
          <a:stretch/>
        </p:blipFill>
        <p:spPr>
          <a:xfrm>
            <a:off x="1841500" y="1784350"/>
            <a:ext cx="5372100" cy="4181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0"/>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Waterfall Model</a:t>
            </a:r>
            <a:endParaRPr sz="3600"/>
          </a:p>
        </p:txBody>
      </p:sp>
      <p:sp>
        <p:nvSpPr>
          <p:cNvPr id="366" name="Google Shape;366;p30"/>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367" name="Google Shape;367;p30"/>
          <p:cNvPicPr preferRelativeResize="0"/>
          <p:nvPr>
            <p:ph idx="1" type="body"/>
          </p:nvPr>
        </p:nvPicPr>
        <p:blipFill rotWithShape="1">
          <a:blip r:embed="rId3">
            <a:alphaModFix/>
          </a:blip>
          <a:srcRect b="0" l="0" r="0" t="0"/>
          <a:stretch/>
        </p:blipFill>
        <p:spPr>
          <a:xfrm>
            <a:off x="1059180" y="1825625"/>
            <a:ext cx="7254875" cy="484886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1"/>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Waterfall Model</a:t>
            </a:r>
            <a:endParaRPr sz="3600"/>
          </a:p>
        </p:txBody>
      </p:sp>
      <p:sp>
        <p:nvSpPr>
          <p:cNvPr id="374" name="Google Shape;374;p31"/>
          <p:cNvSpPr txBox="1"/>
          <p:nvPr>
            <p:ph idx="1" type="body"/>
          </p:nvPr>
        </p:nvSpPr>
        <p:spPr>
          <a:xfrm>
            <a:off x="61595" y="1589405"/>
            <a:ext cx="8933180" cy="45720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b="1" lang="en-US" sz="2400" u="sng"/>
              <a:t>Requirement Gathering and analysis </a:t>
            </a:r>
            <a:r>
              <a:rPr lang="en-US" sz="2400"/>
              <a:t>− All possible requirements of the system to be developed are captured in this phase and documented in a requirement specification document.</a:t>
            </a:r>
            <a:endParaRPr sz="2400"/>
          </a:p>
          <a:p>
            <a:pPr indent="-319405" lvl="0" marL="319405" rtl="0" algn="l">
              <a:lnSpc>
                <a:spcPct val="100000"/>
              </a:lnSpc>
              <a:spcBef>
                <a:spcPts val="700"/>
              </a:spcBef>
              <a:spcAft>
                <a:spcPts val="0"/>
              </a:spcAft>
              <a:buSzPts val="1440"/>
              <a:buChar char="◻"/>
            </a:pPr>
            <a:r>
              <a:rPr b="1" lang="en-US" sz="2400" u="sng"/>
              <a:t>System Design</a:t>
            </a:r>
            <a:r>
              <a:rPr lang="en-US" sz="2400"/>
              <a:t> − The requirement specifications from first phase are studied in this phase and the system design is prepared. This system design helps in specifying hardware and system requirements and helps in defining the overall system architecture.</a:t>
            </a:r>
            <a:endParaRPr sz="2400"/>
          </a:p>
          <a:p>
            <a:pPr indent="-319405" lvl="0" marL="319405" rtl="0" algn="l">
              <a:lnSpc>
                <a:spcPct val="100000"/>
              </a:lnSpc>
              <a:spcBef>
                <a:spcPts val="700"/>
              </a:spcBef>
              <a:spcAft>
                <a:spcPts val="0"/>
              </a:spcAft>
              <a:buSzPts val="1440"/>
              <a:buChar char="◻"/>
            </a:pPr>
            <a:r>
              <a:rPr b="1" lang="en-US" sz="2400" u="sng"/>
              <a:t>Implementation</a:t>
            </a:r>
            <a:r>
              <a:rPr lang="en-US" sz="2400"/>
              <a:t> − With inputs from the system design, the system is first developed in small programs called units, which are integrated in the next phase. Each unit is developed and tested for its functionality, which is referred to as Unit Testing.</a:t>
            </a:r>
            <a:endParaRPr sz="2400"/>
          </a:p>
          <a:p>
            <a:pPr indent="-227965" lvl="0" marL="319405" rtl="0" algn="l">
              <a:lnSpc>
                <a:spcPct val="100000"/>
              </a:lnSpc>
              <a:spcBef>
                <a:spcPts val="700"/>
              </a:spcBef>
              <a:spcAft>
                <a:spcPts val="0"/>
              </a:spcAft>
              <a:buSzPts val="1440"/>
              <a:buNone/>
            </a:pPr>
            <a:r>
              <a:t/>
            </a:r>
            <a:endParaRPr sz="2400"/>
          </a:p>
          <a:p>
            <a:pPr indent="-227965" lvl="0" marL="319405" rtl="0" algn="l">
              <a:lnSpc>
                <a:spcPct val="100000"/>
              </a:lnSpc>
              <a:spcBef>
                <a:spcPts val="700"/>
              </a:spcBef>
              <a:spcAft>
                <a:spcPts val="0"/>
              </a:spcAft>
              <a:buSzPts val="1440"/>
              <a:buNone/>
            </a:pPr>
            <a:r>
              <a:t/>
            </a:r>
            <a:endParaRPr sz="2400"/>
          </a:p>
        </p:txBody>
      </p:sp>
      <p:sp>
        <p:nvSpPr>
          <p:cNvPr id="375" name="Google Shape;375;p31"/>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2"/>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Waterfall Model</a:t>
            </a:r>
            <a:endParaRPr sz="3600"/>
          </a:p>
        </p:txBody>
      </p:sp>
      <p:sp>
        <p:nvSpPr>
          <p:cNvPr id="382" name="Google Shape;382;p32"/>
          <p:cNvSpPr txBox="1"/>
          <p:nvPr>
            <p:ph idx="1" type="body"/>
          </p:nvPr>
        </p:nvSpPr>
        <p:spPr>
          <a:xfrm>
            <a:off x="61595" y="1589405"/>
            <a:ext cx="8933180" cy="45720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b="1" lang="en-US" sz="2400" u="sng"/>
              <a:t>Integration and Testing </a:t>
            </a:r>
            <a:r>
              <a:rPr lang="en-US" sz="2400"/>
              <a:t>− All the units developed in the implementation phase are integrated into a system after testing of each unit. Post integration the entire system is tested for any faults and failures.</a:t>
            </a:r>
            <a:endParaRPr sz="2400"/>
          </a:p>
          <a:p>
            <a:pPr indent="-319405" lvl="0" marL="319405" rtl="0" algn="l">
              <a:lnSpc>
                <a:spcPct val="100000"/>
              </a:lnSpc>
              <a:spcBef>
                <a:spcPts val="700"/>
              </a:spcBef>
              <a:spcAft>
                <a:spcPts val="0"/>
              </a:spcAft>
              <a:buSzPts val="1440"/>
              <a:buChar char="◻"/>
            </a:pPr>
            <a:r>
              <a:rPr b="1" lang="en-US" sz="2400" u="sng"/>
              <a:t>Deployment of system</a:t>
            </a:r>
            <a:r>
              <a:rPr lang="en-US" sz="2400"/>
              <a:t> − Once the functional and non-functional testing is done; the product is deployed in the customer environment or released into the market.</a:t>
            </a:r>
            <a:endParaRPr sz="2400"/>
          </a:p>
          <a:p>
            <a:pPr indent="-319405" lvl="0" marL="319405" rtl="0" algn="l">
              <a:lnSpc>
                <a:spcPct val="100000"/>
              </a:lnSpc>
              <a:spcBef>
                <a:spcPts val="700"/>
              </a:spcBef>
              <a:spcAft>
                <a:spcPts val="0"/>
              </a:spcAft>
              <a:buSzPts val="1440"/>
              <a:buChar char="◻"/>
            </a:pPr>
            <a:r>
              <a:rPr b="1" lang="en-US" sz="2400" u="sng"/>
              <a:t>Maintenance</a:t>
            </a:r>
            <a:r>
              <a:rPr lang="en-US" sz="2400"/>
              <a:t> − There are some issues which come up in the client environment. To fix those issues, patches are released. Also to enhance the product some better versions are released. Maintenance is done to deliver these changes in the customer environment.</a:t>
            </a:r>
            <a:endParaRPr sz="2400"/>
          </a:p>
          <a:p>
            <a:pPr indent="-227965" lvl="0" marL="319405" rtl="0" algn="l">
              <a:lnSpc>
                <a:spcPct val="100000"/>
              </a:lnSpc>
              <a:spcBef>
                <a:spcPts val="700"/>
              </a:spcBef>
              <a:spcAft>
                <a:spcPts val="0"/>
              </a:spcAft>
              <a:buSzPts val="1440"/>
              <a:buNone/>
            </a:pPr>
            <a:r>
              <a:t/>
            </a:r>
            <a:endParaRPr sz="2400"/>
          </a:p>
          <a:p>
            <a:pPr indent="-227965" lvl="0" marL="319405" rtl="0" algn="l">
              <a:lnSpc>
                <a:spcPct val="100000"/>
              </a:lnSpc>
              <a:spcBef>
                <a:spcPts val="700"/>
              </a:spcBef>
              <a:spcAft>
                <a:spcPts val="0"/>
              </a:spcAft>
              <a:buSzPts val="1440"/>
              <a:buNone/>
            </a:pPr>
            <a:r>
              <a:t/>
            </a:r>
            <a:endParaRPr sz="2400"/>
          </a:p>
        </p:txBody>
      </p:sp>
      <p:sp>
        <p:nvSpPr>
          <p:cNvPr id="383" name="Google Shape;383;p32"/>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3"/>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Waterfall Model</a:t>
            </a:r>
            <a:endParaRPr sz="3600"/>
          </a:p>
        </p:txBody>
      </p:sp>
      <p:sp>
        <p:nvSpPr>
          <p:cNvPr id="390" name="Google Shape;390;p33"/>
          <p:cNvSpPr txBox="1"/>
          <p:nvPr>
            <p:ph idx="1" type="body"/>
          </p:nvPr>
        </p:nvSpPr>
        <p:spPr>
          <a:xfrm>
            <a:off x="61595" y="1589405"/>
            <a:ext cx="8933180" cy="45720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320"/>
              <a:buChar char="◻"/>
            </a:pPr>
            <a:r>
              <a:rPr lang="en-US" sz="2200"/>
              <a:t>Some of the major advantages of the Waterfall Model are as follows −</a:t>
            </a:r>
            <a:endParaRPr sz="2200"/>
          </a:p>
          <a:p>
            <a:pPr indent="-319405" lvl="0" marL="319405" rtl="0" algn="l">
              <a:lnSpc>
                <a:spcPct val="100000"/>
              </a:lnSpc>
              <a:spcBef>
                <a:spcPts val="700"/>
              </a:spcBef>
              <a:spcAft>
                <a:spcPts val="0"/>
              </a:spcAft>
              <a:buSzPts val="1320"/>
              <a:buChar char="◻"/>
            </a:pPr>
            <a:r>
              <a:rPr lang="en-US" sz="2200"/>
              <a:t>Simple and easy to understand and use</a:t>
            </a:r>
            <a:endParaRPr sz="2200"/>
          </a:p>
          <a:p>
            <a:pPr indent="-319405" lvl="0" marL="319405" rtl="0" algn="l">
              <a:lnSpc>
                <a:spcPct val="100000"/>
              </a:lnSpc>
              <a:spcBef>
                <a:spcPts val="700"/>
              </a:spcBef>
              <a:spcAft>
                <a:spcPts val="0"/>
              </a:spcAft>
              <a:buSzPts val="1320"/>
              <a:buChar char="◻"/>
            </a:pPr>
            <a:r>
              <a:rPr lang="en-US" sz="2200"/>
              <a:t>Easy to manage due to the rigidity of the model. Each phase has specific deliverables and a review process.</a:t>
            </a:r>
            <a:endParaRPr sz="2200"/>
          </a:p>
          <a:p>
            <a:pPr indent="-319405" lvl="0" marL="319405" rtl="0" algn="l">
              <a:lnSpc>
                <a:spcPct val="100000"/>
              </a:lnSpc>
              <a:spcBef>
                <a:spcPts val="700"/>
              </a:spcBef>
              <a:spcAft>
                <a:spcPts val="0"/>
              </a:spcAft>
              <a:buSzPts val="1320"/>
              <a:buChar char="◻"/>
            </a:pPr>
            <a:r>
              <a:rPr lang="en-US" sz="2200"/>
              <a:t>Phases are processed and completed one at a time.</a:t>
            </a:r>
            <a:endParaRPr sz="2200"/>
          </a:p>
          <a:p>
            <a:pPr indent="-319405" lvl="0" marL="319405" rtl="0" algn="l">
              <a:lnSpc>
                <a:spcPct val="100000"/>
              </a:lnSpc>
              <a:spcBef>
                <a:spcPts val="700"/>
              </a:spcBef>
              <a:spcAft>
                <a:spcPts val="0"/>
              </a:spcAft>
              <a:buSzPts val="1320"/>
              <a:buChar char="◻"/>
            </a:pPr>
            <a:r>
              <a:rPr lang="en-US" sz="2200"/>
              <a:t>Works well for smaller projects where requirements are very well understood.</a:t>
            </a:r>
            <a:endParaRPr sz="2200"/>
          </a:p>
          <a:p>
            <a:pPr indent="-319405" lvl="0" marL="319405" rtl="0" algn="l">
              <a:lnSpc>
                <a:spcPct val="100000"/>
              </a:lnSpc>
              <a:spcBef>
                <a:spcPts val="700"/>
              </a:spcBef>
              <a:spcAft>
                <a:spcPts val="0"/>
              </a:spcAft>
              <a:buSzPts val="1320"/>
              <a:buChar char="◻"/>
            </a:pPr>
            <a:r>
              <a:rPr lang="en-US" sz="2200"/>
              <a:t>Clearly defined stages.</a:t>
            </a:r>
            <a:endParaRPr sz="2200"/>
          </a:p>
          <a:p>
            <a:pPr indent="-319405" lvl="0" marL="319405" rtl="0" algn="l">
              <a:lnSpc>
                <a:spcPct val="100000"/>
              </a:lnSpc>
              <a:spcBef>
                <a:spcPts val="700"/>
              </a:spcBef>
              <a:spcAft>
                <a:spcPts val="0"/>
              </a:spcAft>
              <a:buSzPts val="1320"/>
              <a:buChar char="◻"/>
            </a:pPr>
            <a:r>
              <a:rPr lang="en-US" sz="2200"/>
              <a:t>Well understood milestones.</a:t>
            </a:r>
            <a:endParaRPr sz="2200"/>
          </a:p>
          <a:p>
            <a:pPr indent="-319405" lvl="0" marL="319405" rtl="0" algn="l">
              <a:lnSpc>
                <a:spcPct val="100000"/>
              </a:lnSpc>
              <a:spcBef>
                <a:spcPts val="700"/>
              </a:spcBef>
              <a:spcAft>
                <a:spcPts val="0"/>
              </a:spcAft>
              <a:buSzPts val="1320"/>
              <a:buChar char="◻"/>
            </a:pPr>
            <a:r>
              <a:rPr lang="en-US" sz="2200"/>
              <a:t>Easy to arrange tasks.</a:t>
            </a:r>
            <a:endParaRPr sz="2200"/>
          </a:p>
          <a:p>
            <a:pPr indent="-319405" lvl="0" marL="319405" rtl="0" algn="l">
              <a:lnSpc>
                <a:spcPct val="100000"/>
              </a:lnSpc>
              <a:spcBef>
                <a:spcPts val="700"/>
              </a:spcBef>
              <a:spcAft>
                <a:spcPts val="0"/>
              </a:spcAft>
              <a:buSzPts val="1320"/>
              <a:buChar char="◻"/>
            </a:pPr>
            <a:r>
              <a:rPr lang="en-US" sz="2200"/>
              <a:t>Process and results are well documented.</a:t>
            </a:r>
            <a:endParaRPr sz="2200"/>
          </a:p>
          <a:p>
            <a:pPr indent="-235584" lvl="0" marL="319405" rtl="0" algn="l">
              <a:lnSpc>
                <a:spcPct val="100000"/>
              </a:lnSpc>
              <a:spcBef>
                <a:spcPts val="700"/>
              </a:spcBef>
              <a:spcAft>
                <a:spcPts val="0"/>
              </a:spcAft>
              <a:buSzPts val="1320"/>
              <a:buNone/>
            </a:pPr>
            <a:r>
              <a:t/>
            </a:r>
            <a:endParaRPr sz="2200"/>
          </a:p>
        </p:txBody>
      </p:sp>
      <p:sp>
        <p:nvSpPr>
          <p:cNvPr id="391" name="Google Shape;391;p33"/>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4"/>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Waterfall Model/Linear Sequential Model</a:t>
            </a:r>
            <a:endParaRPr sz="3600"/>
          </a:p>
        </p:txBody>
      </p:sp>
      <p:sp>
        <p:nvSpPr>
          <p:cNvPr id="398" name="Google Shape;398;p34"/>
          <p:cNvSpPr txBox="1"/>
          <p:nvPr>
            <p:ph idx="1" type="body"/>
          </p:nvPr>
        </p:nvSpPr>
        <p:spPr>
          <a:xfrm>
            <a:off x="61595" y="1589405"/>
            <a:ext cx="8933180" cy="45720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200"/>
              <a:buChar char="◻"/>
            </a:pPr>
            <a:r>
              <a:rPr lang="en-US" sz="2000"/>
              <a:t>The major disadvantages of the Waterfall Model are as follows −</a:t>
            </a:r>
            <a:endParaRPr sz="2000"/>
          </a:p>
          <a:p>
            <a:pPr indent="-319405" lvl="0" marL="319405" rtl="0" algn="l">
              <a:lnSpc>
                <a:spcPct val="100000"/>
              </a:lnSpc>
              <a:spcBef>
                <a:spcPts val="700"/>
              </a:spcBef>
              <a:spcAft>
                <a:spcPts val="0"/>
              </a:spcAft>
              <a:buSzPts val="1200"/>
              <a:buChar char="◻"/>
            </a:pPr>
            <a:r>
              <a:rPr lang="en-US" sz="2000"/>
              <a:t>No working software is produced until late during the life cycle.</a:t>
            </a:r>
            <a:endParaRPr sz="2000"/>
          </a:p>
          <a:p>
            <a:pPr indent="-319405" lvl="0" marL="319405" rtl="0" algn="l">
              <a:lnSpc>
                <a:spcPct val="100000"/>
              </a:lnSpc>
              <a:spcBef>
                <a:spcPts val="700"/>
              </a:spcBef>
              <a:spcAft>
                <a:spcPts val="0"/>
              </a:spcAft>
              <a:buSzPts val="1200"/>
              <a:buChar char="◻"/>
            </a:pPr>
            <a:r>
              <a:rPr lang="en-US" sz="2000"/>
              <a:t>High amounts of risk and uncertainty.</a:t>
            </a:r>
            <a:endParaRPr sz="2000"/>
          </a:p>
          <a:p>
            <a:pPr indent="-319405" lvl="0" marL="319405" rtl="0" algn="l">
              <a:lnSpc>
                <a:spcPct val="100000"/>
              </a:lnSpc>
              <a:spcBef>
                <a:spcPts val="700"/>
              </a:spcBef>
              <a:spcAft>
                <a:spcPts val="0"/>
              </a:spcAft>
              <a:buSzPts val="1200"/>
              <a:buChar char="◻"/>
            </a:pPr>
            <a:r>
              <a:rPr lang="en-US" sz="2000"/>
              <a:t>Not a good model for complex and object-oriented projects.</a:t>
            </a:r>
            <a:endParaRPr sz="2000"/>
          </a:p>
          <a:p>
            <a:pPr indent="-319405" lvl="0" marL="319405" rtl="0" algn="l">
              <a:lnSpc>
                <a:spcPct val="100000"/>
              </a:lnSpc>
              <a:spcBef>
                <a:spcPts val="700"/>
              </a:spcBef>
              <a:spcAft>
                <a:spcPts val="0"/>
              </a:spcAft>
              <a:buSzPts val="1200"/>
              <a:buChar char="◻"/>
            </a:pPr>
            <a:r>
              <a:rPr lang="en-US" sz="2000"/>
              <a:t>Poor model for long and ongoing projects.</a:t>
            </a:r>
            <a:endParaRPr sz="2000"/>
          </a:p>
          <a:p>
            <a:pPr indent="-319405" lvl="0" marL="319405" rtl="0" algn="l">
              <a:lnSpc>
                <a:spcPct val="100000"/>
              </a:lnSpc>
              <a:spcBef>
                <a:spcPts val="700"/>
              </a:spcBef>
              <a:spcAft>
                <a:spcPts val="0"/>
              </a:spcAft>
              <a:buSzPts val="1200"/>
              <a:buChar char="◻"/>
            </a:pPr>
            <a:r>
              <a:rPr lang="en-US" sz="2000"/>
              <a:t>Not suitable for the projects where requirements are at a moderate to high risk of changing. So, risk and uncertainty is high with this process model.</a:t>
            </a:r>
            <a:endParaRPr sz="2000"/>
          </a:p>
          <a:p>
            <a:pPr indent="-319405" lvl="0" marL="319405" rtl="0" algn="l">
              <a:lnSpc>
                <a:spcPct val="100000"/>
              </a:lnSpc>
              <a:spcBef>
                <a:spcPts val="700"/>
              </a:spcBef>
              <a:spcAft>
                <a:spcPts val="0"/>
              </a:spcAft>
              <a:buSzPts val="1200"/>
              <a:buChar char="◻"/>
            </a:pPr>
            <a:r>
              <a:rPr lang="en-US" sz="2000"/>
              <a:t>It is difficult to measure progress within stages.</a:t>
            </a:r>
            <a:endParaRPr sz="2000"/>
          </a:p>
          <a:p>
            <a:pPr indent="-319405" lvl="0" marL="319405" rtl="0" algn="l">
              <a:lnSpc>
                <a:spcPct val="100000"/>
              </a:lnSpc>
              <a:spcBef>
                <a:spcPts val="700"/>
              </a:spcBef>
              <a:spcAft>
                <a:spcPts val="0"/>
              </a:spcAft>
              <a:buSzPts val="1200"/>
              <a:buChar char="◻"/>
            </a:pPr>
            <a:r>
              <a:rPr lang="en-US" sz="2000"/>
              <a:t>Cannot accommodate changing requirements.</a:t>
            </a:r>
            <a:endParaRPr sz="2000"/>
          </a:p>
          <a:p>
            <a:pPr indent="-319405" lvl="0" marL="319405" rtl="0" algn="l">
              <a:lnSpc>
                <a:spcPct val="100000"/>
              </a:lnSpc>
              <a:spcBef>
                <a:spcPts val="700"/>
              </a:spcBef>
              <a:spcAft>
                <a:spcPts val="0"/>
              </a:spcAft>
              <a:buSzPts val="1200"/>
              <a:buChar char="◻"/>
            </a:pPr>
            <a:r>
              <a:rPr lang="en-US" sz="2000"/>
              <a:t>Adjusting scope during the life cycle can end a project.</a:t>
            </a:r>
            <a:endParaRPr sz="2000"/>
          </a:p>
          <a:p>
            <a:pPr indent="-319405" lvl="0" marL="319405" rtl="0" algn="l">
              <a:lnSpc>
                <a:spcPct val="100000"/>
              </a:lnSpc>
              <a:spcBef>
                <a:spcPts val="700"/>
              </a:spcBef>
              <a:spcAft>
                <a:spcPts val="0"/>
              </a:spcAft>
              <a:buSzPts val="1200"/>
              <a:buChar char="◻"/>
            </a:pPr>
            <a:r>
              <a:rPr lang="en-US" sz="2000"/>
              <a:t>Integration is done as a "big-bang. at the very end, which doesn't allow identifying any technological or business bottleneck or challenges early.</a:t>
            </a:r>
            <a:endParaRPr sz="2000"/>
          </a:p>
        </p:txBody>
      </p:sp>
      <p:sp>
        <p:nvSpPr>
          <p:cNvPr id="399" name="Google Shape;399;p34"/>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0"/>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Waterfall Model</a:t>
            </a:r>
            <a:endParaRPr sz="3600"/>
          </a:p>
        </p:txBody>
      </p:sp>
      <p:sp>
        <p:nvSpPr>
          <p:cNvPr id="406" name="Google Shape;406;p40"/>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407" name="Google Shape;407;p40"/>
          <p:cNvPicPr preferRelativeResize="0"/>
          <p:nvPr>
            <p:ph idx="1" type="body"/>
          </p:nvPr>
        </p:nvPicPr>
        <p:blipFill rotWithShape="1">
          <a:blip r:embed="rId3">
            <a:alphaModFix/>
          </a:blip>
          <a:srcRect b="0" l="0" r="0" t="3175"/>
          <a:stretch/>
        </p:blipFill>
        <p:spPr>
          <a:xfrm>
            <a:off x="170180" y="3028315"/>
            <a:ext cx="8803640" cy="172339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2"/>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V-Model</a:t>
            </a:r>
            <a:endParaRPr sz="3600"/>
          </a:p>
        </p:txBody>
      </p:sp>
      <p:sp>
        <p:nvSpPr>
          <p:cNvPr id="414" name="Google Shape;414;p42"/>
          <p:cNvSpPr txBox="1"/>
          <p:nvPr>
            <p:ph idx="1" type="body"/>
          </p:nvPr>
        </p:nvSpPr>
        <p:spPr>
          <a:xfrm>
            <a:off x="61595" y="1589405"/>
            <a:ext cx="8933180" cy="45720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The V-model is an SDLC model where execution of processes happens in a sequential manner in a V-shape. It is also known as Verification and Validation model.</a:t>
            </a:r>
            <a:endParaRPr sz="2400"/>
          </a:p>
          <a:p>
            <a:pPr indent="-319405" lvl="0" marL="319405" rtl="0" algn="l">
              <a:lnSpc>
                <a:spcPct val="100000"/>
              </a:lnSpc>
              <a:spcBef>
                <a:spcPts val="700"/>
              </a:spcBef>
              <a:spcAft>
                <a:spcPts val="0"/>
              </a:spcAft>
              <a:buSzPts val="1440"/>
              <a:buChar char="◻"/>
            </a:pPr>
            <a:r>
              <a:rPr lang="en-US" sz="2400"/>
              <a:t>The V-Model is an extension of the waterfall model and is based on the association of a testing phase for each corresponding development stage. This means that for every single phase in the development cycle, there is a directly associated testing phase. This is a highly-disciplined model and the next phase starts only after completion of the previous phase.</a:t>
            </a:r>
            <a:endParaRPr sz="2400"/>
          </a:p>
        </p:txBody>
      </p:sp>
      <p:sp>
        <p:nvSpPr>
          <p:cNvPr id="415" name="Google Shape;415;p42"/>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103"/>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V-Model</a:t>
            </a:r>
            <a:endParaRPr sz="3600"/>
          </a:p>
        </p:txBody>
      </p:sp>
      <p:sp>
        <p:nvSpPr>
          <p:cNvPr id="422" name="Google Shape;422;p103"/>
          <p:cNvSpPr txBox="1"/>
          <p:nvPr>
            <p:ph idx="1" type="body"/>
          </p:nvPr>
        </p:nvSpPr>
        <p:spPr>
          <a:xfrm>
            <a:off x="61595" y="1589405"/>
            <a:ext cx="8933180" cy="45720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000"/>
              <a:t>The V-model is a software development model that represents the relationship between the different phases of the development process and their corresponding testing activities. It is called the V-model because of its V-shaped diagram, which illustrates the sequential nature of the development and testing phases.</a:t>
            </a:r>
            <a:endParaRPr/>
          </a:p>
          <a:p>
            <a:pPr indent="-297180" lvl="0" marL="457200" rtl="0" algn="l">
              <a:lnSpc>
                <a:spcPct val="100000"/>
              </a:lnSpc>
              <a:spcBef>
                <a:spcPts val="700"/>
              </a:spcBef>
              <a:spcAft>
                <a:spcPts val="0"/>
              </a:spcAft>
              <a:buSzPts val="1080"/>
              <a:buChar char="◻"/>
            </a:pPr>
            <a:r>
              <a:rPr lang="en-US" sz="2000"/>
              <a:t>The V-model is based on the concept that testing activities should align with the corresponding development activities. It emphasizes the importance of early and continuous testing throughout the software development life cycle.</a:t>
            </a:r>
            <a:endParaRPr/>
          </a:p>
          <a:p>
            <a:pPr indent="-297180" lvl="0" marL="457200" rtl="0" algn="l">
              <a:lnSpc>
                <a:spcPct val="100000"/>
              </a:lnSpc>
              <a:spcBef>
                <a:spcPts val="700"/>
              </a:spcBef>
              <a:spcAft>
                <a:spcPts val="0"/>
              </a:spcAft>
              <a:buSzPts val="1080"/>
              <a:buChar char="◻"/>
            </a:pPr>
            <a:r>
              <a:rPr lang="en-US" sz="2000"/>
              <a:t>The left side of the V represents the development phases, while the right side represents the corresponding testing phases.</a:t>
            </a:r>
            <a:endParaRPr/>
          </a:p>
          <a:p>
            <a:pPr indent="-227965" lvl="0" marL="319405" rtl="0" algn="l">
              <a:lnSpc>
                <a:spcPct val="100000"/>
              </a:lnSpc>
              <a:spcBef>
                <a:spcPts val="0"/>
              </a:spcBef>
              <a:spcAft>
                <a:spcPts val="0"/>
              </a:spcAft>
              <a:buSzPts val="1440"/>
              <a:buNone/>
            </a:pPr>
            <a:r>
              <a:t/>
            </a:r>
            <a:endParaRPr sz="2000"/>
          </a:p>
        </p:txBody>
      </p:sp>
      <p:sp>
        <p:nvSpPr>
          <p:cNvPr id="423" name="Google Shape;423;p103"/>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4"/>
          <p:cNvSpPr txBox="1"/>
          <p:nvPr>
            <p:ph type="title"/>
          </p:nvPr>
        </p:nvSpPr>
        <p:spPr>
          <a:xfrm>
            <a:off x="612648"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Grading</a:t>
            </a:r>
            <a:endParaRPr/>
          </a:p>
        </p:txBody>
      </p:sp>
      <p:sp>
        <p:nvSpPr>
          <p:cNvPr id="134" name="Google Shape;134;p4"/>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r>
              <a:rPr lang="en-US"/>
              <a:t>8</a:t>
            </a:r>
            <a:endParaRPr/>
          </a:p>
        </p:txBody>
      </p:sp>
      <p:graphicFrame>
        <p:nvGraphicFramePr>
          <p:cNvPr id="135" name="Google Shape;135;p4"/>
          <p:cNvGraphicFramePr/>
          <p:nvPr/>
        </p:nvGraphicFramePr>
        <p:xfrm>
          <a:off x="533400" y="1697181"/>
          <a:ext cx="3000000" cy="3000000"/>
        </p:xfrm>
        <a:graphic>
          <a:graphicData uri="http://schemas.openxmlformats.org/drawingml/2006/table">
            <a:tbl>
              <a:tblPr bandRow="1" firstRow="1">
                <a:noFill/>
                <a:tableStyleId>{B9735B63-213F-4216-9548-40C56295BDB5}</a:tableStyleId>
              </a:tblPr>
              <a:tblGrid>
                <a:gridCol w="4076700"/>
                <a:gridCol w="4076700"/>
              </a:tblGrid>
              <a:tr h="370850">
                <a:tc>
                  <a:txBody>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Calibri"/>
                          <a:ea typeface="Calibri"/>
                          <a:cs typeface="Calibri"/>
                          <a:sym typeface="Calibri"/>
                        </a:rPr>
                        <a:t>Internal Assessment</a:t>
                      </a:r>
                      <a:endParaRPr b="1" i="0" sz="2800" u="none" cap="none" strike="noStrike">
                        <a:solidFill>
                          <a:srgbClr val="000000"/>
                        </a:solidFill>
                        <a:latin typeface="Calibri"/>
                        <a:ea typeface="Calibri"/>
                        <a:cs typeface="Calibri"/>
                        <a:sym typeface="Calibri"/>
                      </a:endParaRPr>
                    </a:p>
                  </a:txBody>
                  <a:tcPr marT="0" marB="0" marR="0" marL="0" anchor="b"/>
                </a:tc>
                <a:tc>
                  <a:txBody>
                    <a:bodyPr/>
                    <a:lstStyle/>
                    <a:p>
                      <a:pPr indent="0" lvl="0" marL="0" marR="0" rtl="0" algn="r">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Calibri"/>
                          <a:ea typeface="Calibri"/>
                          <a:cs typeface="Calibri"/>
                          <a:sym typeface="Calibri"/>
                        </a:rPr>
                        <a:t>20 Marks</a:t>
                      </a:r>
                      <a:endParaRPr b="0" i="0" sz="2800" u="none" cap="none" strike="noStrike">
                        <a:solidFill>
                          <a:srgbClr val="000000"/>
                        </a:solidFill>
                        <a:latin typeface="Calibri"/>
                        <a:ea typeface="Calibri"/>
                        <a:cs typeface="Calibri"/>
                        <a:sym typeface="Calibri"/>
                      </a:endParaRPr>
                    </a:p>
                  </a:txBody>
                  <a:tcPr marT="0" marB="0" marR="0" marL="0" anchor="b"/>
                </a:tc>
              </a:tr>
              <a:tr h="370850">
                <a:tc>
                  <a:txBody>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Calibri"/>
                          <a:ea typeface="Calibri"/>
                          <a:cs typeface="Calibri"/>
                          <a:sym typeface="Calibri"/>
                        </a:rPr>
                        <a:t>Continuous Assessment</a:t>
                      </a:r>
                      <a:endParaRPr b="1" i="0" sz="2800" u="none" cap="none" strike="noStrike">
                        <a:solidFill>
                          <a:srgbClr val="000000"/>
                        </a:solidFill>
                        <a:latin typeface="Calibri"/>
                        <a:ea typeface="Calibri"/>
                        <a:cs typeface="Calibri"/>
                        <a:sym typeface="Calibri"/>
                      </a:endParaRPr>
                    </a:p>
                  </a:txBody>
                  <a:tcPr marT="0" marB="0" marR="0" marL="0" anchor="b"/>
                </a:tc>
                <a:tc>
                  <a:txBody>
                    <a:bodyPr/>
                    <a:lstStyle/>
                    <a:p>
                      <a:pPr indent="0" lvl="0" marL="0" marR="0" rtl="0" algn="r">
                        <a:lnSpc>
                          <a:spcPct val="100000"/>
                        </a:lnSpc>
                        <a:spcBef>
                          <a:spcPts val="0"/>
                        </a:spcBef>
                        <a:spcAft>
                          <a:spcPts val="0"/>
                        </a:spcAft>
                        <a:buClr>
                          <a:srgbClr val="000000"/>
                        </a:buClr>
                        <a:buSzPts val="2800"/>
                        <a:buFont typeface="Arial"/>
                        <a:buNone/>
                      </a:pPr>
                      <a:r>
                        <a:rPr lang="en-US" sz="2800" u="none" cap="none" strike="noStrike"/>
                        <a:t>20 Marks</a:t>
                      </a:r>
                      <a:endParaRPr b="0" i="0" sz="2800" u="none" cap="none" strike="noStrike">
                        <a:solidFill>
                          <a:srgbClr val="000000"/>
                        </a:solidFill>
                        <a:latin typeface="Calibri"/>
                        <a:ea typeface="Calibri"/>
                        <a:cs typeface="Calibri"/>
                        <a:sym typeface="Calibri"/>
                      </a:endParaRPr>
                    </a:p>
                  </a:txBody>
                  <a:tcPr marT="0" marB="0" marR="0" marL="0" anchor="b"/>
                </a:tc>
              </a:tr>
              <a:tr h="370850">
                <a:tc>
                  <a:txBody>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Calibri"/>
                          <a:ea typeface="Calibri"/>
                          <a:cs typeface="Calibri"/>
                          <a:sym typeface="Calibri"/>
                        </a:rPr>
                        <a:t>Theory</a:t>
                      </a:r>
                      <a:endParaRPr/>
                    </a:p>
                  </a:txBody>
                  <a:tcPr marT="0" marB="0" marR="0" marL="0" anchor="b"/>
                </a:tc>
                <a:tc>
                  <a:txBody>
                    <a:bodyPr/>
                    <a:lstStyle/>
                    <a:p>
                      <a:pPr indent="0" lvl="0" marL="0" marR="0" rtl="0" algn="r">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Calibri"/>
                          <a:ea typeface="Calibri"/>
                          <a:cs typeface="Calibri"/>
                          <a:sym typeface="Calibri"/>
                        </a:rPr>
                        <a:t>60 Marks</a:t>
                      </a:r>
                      <a:endParaRPr b="0" i="0" sz="2800" u="none" cap="none" strike="noStrike">
                        <a:solidFill>
                          <a:srgbClr val="000000"/>
                        </a:solidFill>
                        <a:latin typeface="Calibri"/>
                        <a:ea typeface="Calibri"/>
                        <a:cs typeface="Calibri"/>
                        <a:sym typeface="Calibri"/>
                      </a:endParaRPr>
                    </a:p>
                  </a:txBody>
                  <a:tcPr marT="0" marB="0" marR="0" marL="0" anchor="b"/>
                </a:tc>
              </a:tr>
              <a:tr h="370850">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t>Total</a:t>
                      </a:r>
                      <a:endParaRPr b="1" i="0" sz="2800" u="none" cap="none" strike="noStrike">
                        <a:solidFill>
                          <a:srgbClr val="000000"/>
                        </a:solidFill>
                        <a:latin typeface="Calibri"/>
                        <a:ea typeface="Calibri"/>
                        <a:cs typeface="Calibri"/>
                        <a:sym typeface="Calibri"/>
                      </a:endParaRPr>
                    </a:p>
                  </a:txBody>
                  <a:tcPr marT="0" marB="0" marR="0" marL="0" anchor="b"/>
                </a:tc>
                <a:tc>
                  <a:txBody>
                    <a:bodyPr/>
                    <a:lstStyle/>
                    <a:p>
                      <a:pPr indent="0" lvl="0" marL="0" marR="0" rtl="0" algn="r">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Calibri"/>
                          <a:ea typeface="Calibri"/>
                          <a:cs typeface="Calibri"/>
                          <a:sym typeface="Calibri"/>
                        </a:rPr>
                        <a:t>100 Marks</a:t>
                      </a:r>
                      <a:endParaRPr/>
                    </a:p>
                  </a:txBody>
                  <a:tcPr marT="0" marB="0" marR="0" marL="0" anchor="b"/>
                </a:tc>
              </a:tr>
            </a:tbl>
          </a:graphicData>
        </a:graphic>
      </p:graphicFrame>
      <p:sp>
        <p:nvSpPr>
          <p:cNvPr id="136" name="Google Shape;136;p4"/>
          <p:cNvSpPr txBox="1"/>
          <p:nvPr/>
        </p:nvSpPr>
        <p:spPr>
          <a:xfrm>
            <a:off x="619760" y="3822065"/>
            <a:ext cx="8143240" cy="1383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Twentieth Century"/>
                <a:ea typeface="Twentieth Century"/>
                <a:cs typeface="Twentieth Century"/>
                <a:sym typeface="Twentieth Century"/>
              </a:rPr>
              <a:t>Text Book:</a:t>
            </a:r>
            <a:endParaRPr b="1" i="0" sz="2800" u="none" cap="none" strike="noStrike">
              <a:solidFill>
                <a:schemeClr val="dk1"/>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Twentieth Century"/>
                <a:ea typeface="Twentieth Century"/>
                <a:cs typeface="Twentieth Century"/>
                <a:sym typeface="Twentieth Century"/>
              </a:rPr>
              <a:t>Roger S. Pressman, Software Engineering: A practitioner's approach, McGraw Hill</a:t>
            </a:r>
            <a:endParaRPr b="1" i="0" sz="2800" u="none" cap="none" strike="noStrik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104"/>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V-Model</a:t>
            </a:r>
            <a:endParaRPr sz="3600"/>
          </a:p>
        </p:txBody>
      </p:sp>
      <p:sp>
        <p:nvSpPr>
          <p:cNvPr id="430" name="Google Shape;430;p104"/>
          <p:cNvSpPr txBox="1"/>
          <p:nvPr>
            <p:ph idx="1" type="body"/>
          </p:nvPr>
        </p:nvSpPr>
        <p:spPr>
          <a:xfrm>
            <a:off x="61595" y="1589405"/>
            <a:ext cx="8933180" cy="4572000"/>
          </a:xfrm>
          <a:prstGeom prst="rect">
            <a:avLst/>
          </a:prstGeom>
          <a:noFill/>
          <a:ln>
            <a:noFill/>
          </a:ln>
        </p:spPr>
        <p:txBody>
          <a:bodyPr anchorCtr="0" anchor="t" bIns="45700" lIns="91425" spcFirstLastPara="1" rIns="91425" wrap="square" tIns="45700">
            <a:noAutofit/>
          </a:bodyPr>
          <a:lstStyle/>
          <a:p>
            <a:pPr indent="-297180" lvl="0" marL="457200" rtl="0" algn="l">
              <a:lnSpc>
                <a:spcPct val="100000"/>
              </a:lnSpc>
              <a:spcBef>
                <a:spcPts val="700"/>
              </a:spcBef>
              <a:spcAft>
                <a:spcPts val="0"/>
              </a:spcAft>
              <a:buSzPts val="1080"/>
              <a:buChar char="◻"/>
            </a:pPr>
            <a:r>
              <a:rPr lang="en-US" sz="2000"/>
              <a:t>Requirements Gathering: The process begins with gathering and documenting the software requirements. This phase involves understanding the needs of the stakeholders and defining the software specifications.</a:t>
            </a:r>
            <a:endParaRPr/>
          </a:p>
          <a:p>
            <a:pPr indent="-297180" lvl="0" marL="457200" rtl="0" algn="l">
              <a:lnSpc>
                <a:spcPct val="100000"/>
              </a:lnSpc>
              <a:spcBef>
                <a:spcPts val="700"/>
              </a:spcBef>
              <a:spcAft>
                <a:spcPts val="0"/>
              </a:spcAft>
              <a:buSzPts val="1080"/>
              <a:buChar char="◻"/>
            </a:pPr>
            <a:r>
              <a:rPr lang="en-US" sz="2000"/>
              <a:t>System Design: Once the requirements are clear, the system design phase involves translating those requirements into a technical design. It outlines the overall architecture, components, and interfaces of the software system.</a:t>
            </a:r>
            <a:endParaRPr/>
          </a:p>
          <a:p>
            <a:pPr indent="-297180" lvl="0" marL="457200" rtl="0" algn="l">
              <a:lnSpc>
                <a:spcPct val="100000"/>
              </a:lnSpc>
              <a:spcBef>
                <a:spcPts val="700"/>
              </a:spcBef>
              <a:spcAft>
                <a:spcPts val="0"/>
              </a:spcAft>
              <a:buSzPts val="1080"/>
              <a:buChar char="◻"/>
            </a:pPr>
            <a:r>
              <a:rPr lang="en-US" sz="2000"/>
              <a:t>Module/Component Design: In this phase, the technical design is further refined at a more granular level. It focuses on designing individual modules or components that make up the system.</a:t>
            </a:r>
            <a:endParaRPr/>
          </a:p>
        </p:txBody>
      </p:sp>
      <p:sp>
        <p:nvSpPr>
          <p:cNvPr id="431" name="Google Shape;431;p104"/>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105"/>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V-Model</a:t>
            </a:r>
            <a:endParaRPr sz="3600"/>
          </a:p>
        </p:txBody>
      </p:sp>
      <p:sp>
        <p:nvSpPr>
          <p:cNvPr id="438" name="Google Shape;438;p105"/>
          <p:cNvSpPr txBox="1"/>
          <p:nvPr>
            <p:ph idx="1" type="body"/>
          </p:nvPr>
        </p:nvSpPr>
        <p:spPr>
          <a:xfrm>
            <a:off x="61595" y="1589405"/>
            <a:ext cx="8933180" cy="4572000"/>
          </a:xfrm>
          <a:prstGeom prst="rect">
            <a:avLst/>
          </a:prstGeom>
          <a:noFill/>
          <a:ln>
            <a:noFill/>
          </a:ln>
        </p:spPr>
        <p:txBody>
          <a:bodyPr anchorCtr="0" anchor="t" bIns="45700" lIns="91425" spcFirstLastPara="1" rIns="91425" wrap="square" tIns="45700">
            <a:noAutofit/>
          </a:bodyPr>
          <a:lstStyle/>
          <a:p>
            <a:pPr indent="-297180" lvl="0" marL="457200" rtl="0" algn="l">
              <a:lnSpc>
                <a:spcPct val="100000"/>
              </a:lnSpc>
              <a:spcBef>
                <a:spcPts val="700"/>
              </a:spcBef>
              <a:spcAft>
                <a:spcPts val="0"/>
              </a:spcAft>
              <a:buSzPts val="1080"/>
              <a:buChar char="◻"/>
            </a:pPr>
            <a:r>
              <a:rPr lang="en-US" sz="2000"/>
              <a:t>Coding: The actual implementation of the software takes place in this phase. Developers write the code based on the design specifications.</a:t>
            </a:r>
            <a:endParaRPr/>
          </a:p>
          <a:p>
            <a:pPr indent="-297180" lvl="0" marL="457200" rtl="0" algn="l">
              <a:lnSpc>
                <a:spcPct val="100000"/>
              </a:lnSpc>
              <a:spcBef>
                <a:spcPts val="700"/>
              </a:spcBef>
              <a:spcAft>
                <a:spcPts val="0"/>
              </a:spcAft>
              <a:buSzPts val="1080"/>
              <a:buChar char="◻"/>
            </a:pPr>
            <a:r>
              <a:rPr lang="en-US" sz="2000"/>
              <a:t>As we move down the left side of the V-model, we transition to the testing phases on the right side, which mirror the development phases:</a:t>
            </a:r>
            <a:endParaRPr/>
          </a:p>
          <a:p>
            <a:pPr indent="-297180" lvl="0" marL="457200" rtl="0" algn="l">
              <a:lnSpc>
                <a:spcPct val="100000"/>
              </a:lnSpc>
              <a:spcBef>
                <a:spcPts val="700"/>
              </a:spcBef>
              <a:spcAft>
                <a:spcPts val="0"/>
              </a:spcAft>
              <a:buSzPts val="1080"/>
              <a:buChar char="◻"/>
            </a:pPr>
            <a:r>
              <a:rPr lang="en-US" sz="2000"/>
              <a:t>Unit Testing: Unit testing verifies the functionality of individual units or components of the software. It aims to identify any defects or issues within these smaller units.</a:t>
            </a:r>
            <a:endParaRPr/>
          </a:p>
          <a:p>
            <a:pPr indent="-297180" lvl="0" marL="457200" rtl="0" algn="l">
              <a:lnSpc>
                <a:spcPct val="100000"/>
              </a:lnSpc>
              <a:spcBef>
                <a:spcPts val="700"/>
              </a:spcBef>
              <a:spcAft>
                <a:spcPts val="0"/>
              </a:spcAft>
              <a:buSzPts val="1080"/>
              <a:buChar char="◻"/>
            </a:pPr>
            <a:r>
              <a:rPr lang="en-US" sz="2000"/>
              <a:t>Integration Testing: Integration testing is performed to ensure that the units or components work together as expected when integrated into a larger system. It tests the interactions and interfaces between different modules.</a:t>
            </a:r>
            <a:endParaRPr/>
          </a:p>
          <a:p>
            <a:pPr indent="-228600" lvl="0" marL="457200" rtl="0" algn="l">
              <a:lnSpc>
                <a:spcPct val="100000"/>
              </a:lnSpc>
              <a:spcBef>
                <a:spcPts val="700"/>
              </a:spcBef>
              <a:spcAft>
                <a:spcPts val="0"/>
              </a:spcAft>
              <a:buSzPts val="1080"/>
              <a:buNone/>
            </a:pPr>
            <a:r>
              <a:t/>
            </a:r>
            <a:endParaRPr sz="2000"/>
          </a:p>
        </p:txBody>
      </p:sp>
      <p:sp>
        <p:nvSpPr>
          <p:cNvPr id="439" name="Google Shape;439;p105"/>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106"/>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V-Model</a:t>
            </a:r>
            <a:endParaRPr sz="3600"/>
          </a:p>
        </p:txBody>
      </p:sp>
      <p:sp>
        <p:nvSpPr>
          <p:cNvPr id="446" name="Google Shape;446;p106"/>
          <p:cNvSpPr txBox="1"/>
          <p:nvPr>
            <p:ph idx="1" type="body"/>
          </p:nvPr>
        </p:nvSpPr>
        <p:spPr>
          <a:xfrm>
            <a:off x="61595" y="1589405"/>
            <a:ext cx="8933180" cy="4572000"/>
          </a:xfrm>
          <a:prstGeom prst="rect">
            <a:avLst/>
          </a:prstGeom>
          <a:noFill/>
          <a:ln>
            <a:noFill/>
          </a:ln>
        </p:spPr>
        <p:txBody>
          <a:bodyPr anchorCtr="0" anchor="t" bIns="45700" lIns="91425" spcFirstLastPara="1" rIns="91425" wrap="square" tIns="45700">
            <a:noAutofit/>
          </a:bodyPr>
          <a:lstStyle/>
          <a:p>
            <a:pPr indent="-297180" lvl="0" marL="457200" rtl="0" algn="l">
              <a:lnSpc>
                <a:spcPct val="100000"/>
              </a:lnSpc>
              <a:spcBef>
                <a:spcPts val="700"/>
              </a:spcBef>
              <a:spcAft>
                <a:spcPts val="0"/>
              </a:spcAft>
              <a:buSzPts val="1080"/>
              <a:buChar char="◻"/>
            </a:pPr>
            <a:r>
              <a:rPr lang="en-US" sz="2000"/>
              <a:t>System Testing: System testing is conducted on the complete and integrated software system. It verifies whether the system meets the specified requirements and functions as intended.</a:t>
            </a:r>
            <a:endParaRPr/>
          </a:p>
          <a:p>
            <a:pPr indent="-297180" lvl="0" marL="457200" rtl="0" algn="l">
              <a:lnSpc>
                <a:spcPct val="100000"/>
              </a:lnSpc>
              <a:spcBef>
                <a:spcPts val="700"/>
              </a:spcBef>
              <a:spcAft>
                <a:spcPts val="0"/>
              </a:spcAft>
              <a:buSzPts val="1080"/>
              <a:buChar char="◻"/>
            </a:pPr>
            <a:r>
              <a:rPr lang="en-US" sz="2000"/>
              <a:t>Acceptance Testing: Acceptance testing is performed to validate the software against the business requirements and ensure that it satisfies the needs of the end-users. It involves real-world scenarios and is typically carried out by the stakeholders.</a:t>
            </a:r>
            <a:endParaRPr/>
          </a:p>
          <a:p>
            <a:pPr indent="-297180" lvl="0" marL="457200" rtl="0" algn="l">
              <a:lnSpc>
                <a:spcPct val="100000"/>
              </a:lnSpc>
              <a:spcBef>
                <a:spcPts val="700"/>
              </a:spcBef>
              <a:spcAft>
                <a:spcPts val="0"/>
              </a:spcAft>
              <a:buSzPts val="1080"/>
              <a:buChar char="◻"/>
            </a:pPr>
            <a:r>
              <a:rPr lang="en-US" sz="2000"/>
              <a:t>The V-model emphasizes the idea of testing at each stage of development, with testing activities mirroring the corresponding development activities. This approach helps identify issues earlier in the development life cycle, resulting in reduced rework and higher quality software.</a:t>
            </a:r>
            <a:endParaRPr/>
          </a:p>
        </p:txBody>
      </p:sp>
      <p:sp>
        <p:nvSpPr>
          <p:cNvPr id="447" name="Google Shape;447;p106"/>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1"/>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V-Model</a:t>
            </a:r>
            <a:endParaRPr sz="3600"/>
          </a:p>
        </p:txBody>
      </p:sp>
      <p:sp>
        <p:nvSpPr>
          <p:cNvPr id="454" name="Google Shape;454;p41"/>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455" name="Google Shape;455;p41"/>
          <p:cNvPicPr preferRelativeResize="0"/>
          <p:nvPr>
            <p:ph idx="1" type="body"/>
          </p:nvPr>
        </p:nvPicPr>
        <p:blipFill rotWithShape="1">
          <a:blip r:embed="rId3">
            <a:alphaModFix/>
          </a:blip>
          <a:srcRect b="0" l="0" r="0" t="0"/>
          <a:stretch/>
        </p:blipFill>
        <p:spPr>
          <a:xfrm>
            <a:off x="2047875" y="1752600"/>
            <a:ext cx="5276850" cy="495681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3"/>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Incremental Process Models</a:t>
            </a:r>
            <a:endParaRPr sz="3600"/>
          </a:p>
        </p:txBody>
      </p:sp>
      <p:sp>
        <p:nvSpPr>
          <p:cNvPr id="462" name="Google Shape;462;p43"/>
          <p:cNvSpPr txBox="1"/>
          <p:nvPr>
            <p:ph idx="1" type="body"/>
          </p:nvPr>
        </p:nvSpPr>
        <p:spPr>
          <a:xfrm>
            <a:off x="61595" y="1589405"/>
            <a:ext cx="8933180" cy="45720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380"/>
              <a:buChar char="◻"/>
            </a:pPr>
            <a:r>
              <a:rPr lang="en-US" sz="2300"/>
              <a:t>The incremental model combines elements of linear and parallel process flows.</a:t>
            </a:r>
            <a:endParaRPr sz="2300"/>
          </a:p>
          <a:p>
            <a:pPr indent="-319405" lvl="0" marL="319405" rtl="0" algn="l">
              <a:lnSpc>
                <a:spcPct val="100000"/>
              </a:lnSpc>
              <a:spcBef>
                <a:spcPts val="700"/>
              </a:spcBef>
              <a:spcAft>
                <a:spcPts val="0"/>
              </a:spcAft>
              <a:buSzPts val="1380"/>
              <a:buChar char="◻"/>
            </a:pPr>
            <a:r>
              <a:rPr lang="en-US" sz="2300"/>
              <a:t>Each linear sequenceproduces deliverable “increments” of the software in a manner that is similar to the increments produced by an evolutionary process flow.</a:t>
            </a:r>
            <a:endParaRPr sz="2300"/>
          </a:p>
          <a:p>
            <a:pPr indent="-319405" lvl="0" marL="319405" rtl="0" algn="l">
              <a:lnSpc>
                <a:spcPct val="100000"/>
              </a:lnSpc>
              <a:spcBef>
                <a:spcPts val="700"/>
              </a:spcBef>
              <a:spcAft>
                <a:spcPts val="0"/>
              </a:spcAft>
              <a:buSzPts val="1380"/>
              <a:buChar char="◻"/>
            </a:pPr>
            <a:r>
              <a:rPr lang="en-US" sz="2300"/>
              <a:t>When an incremental model is used, the first increment is often a core product.That is, basic requirements are addressed but many supplementary features (some known, others unknown) remain undelivered. The core product is used by the customer (or undergoes detailed evaluation). As a result of use and/or evaluation, a plan is developed for the next increment. The plan addresses the modification of the core product to better meet the needs of the customer and the delivery of additional features and functionality. </a:t>
            </a:r>
            <a:endParaRPr sz="2300"/>
          </a:p>
        </p:txBody>
      </p:sp>
      <p:sp>
        <p:nvSpPr>
          <p:cNvPr id="463" name="Google Shape;463;p43"/>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107"/>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Incremental Process Models</a:t>
            </a:r>
            <a:endParaRPr sz="3600"/>
          </a:p>
        </p:txBody>
      </p:sp>
      <p:sp>
        <p:nvSpPr>
          <p:cNvPr id="470" name="Google Shape;470;p107"/>
          <p:cNvSpPr txBox="1"/>
          <p:nvPr>
            <p:ph idx="1" type="body"/>
          </p:nvPr>
        </p:nvSpPr>
        <p:spPr>
          <a:xfrm>
            <a:off x="61595" y="1589405"/>
            <a:ext cx="8933180" cy="4572000"/>
          </a:xfrm>
          <a:prstGeom prst="rect">
            <a:avLst/>
          </a:prstGeom>
          <a:noFill/>
          <a:ln>
            <a:noFill/>
          </a:ln>
        </p:spPr>
        <p:txBody>
          <a:bodyPr anchorCtr="0" anchor="t" bIns="45700" lIns="91425" spcFirstLastPara="1" rIns="91425" wrap="square" tIns="45700">
            <a:noAutofit/>
          </a:bodyPr>
          <a:lstStyle/>
          <a:p>
            <a:pPr indent="-297180" lvl="0" marL="457200" rtl="0" algn="l">
              <a:lnSpc>
                <a:spcPct val="100000"/>
              </a:lnSpc>
              <a:spcBef>
                <a:spcPts val="700"/>
              </a:spcBef>
              <a:spcAft>
                <a:spcPts val="0"/>
              </a:spcAft>
              <a:buSzPts val="1080"/>
              <a:buChar char="◻"/>
            </a:pPr>
            <a:r>
              <a:rPr lang="en-US" sz="2000"/>
              <a:t>Each increment follows this cycle, adding new features and functionality while ensuring that the previously developed components continue to work correctly. With each iteration, the software product grows incrementally until it reaches its final form.</a:t>
            </a:r>
            <a:endParaRPr/>
          </a:p>
          <a:p>
            <a:pPr indent="-297180" lvl="0" marL="457200" rtl="0" algn="l">
              <a:lnSpc>
                <a:spcPct val="100000"/>
              </a:lnSpc>
              <a:spcBef>
                <a:spcPts val="700"/>
              </a:spcBef>
              <a:spcAft>
                <a:spcPts val="0"/>
              </a:spcAft>
              <a:buSzPts val="1080"/>
              <a:buChar char="◻"/>
            </a:pPr>
            <a:r>
              <a:rPr lang="en-US" sz="2000"/>
              <a:t>The incremental process model offers several advantages, such as early delivery of working software, continuous feedback from users and stakeholders, and increased flexibility to adapt to changing requirements. It also allows for better risk management and provides opportunities for learning and improvement with each increment.</a:t>
            </a:r>
            <a:endParaRPr/>
          </a:p>
        </p:txBody>
      </p:sp>
      <p:sp>
        <p:nvSpPr>
          <p:cNvPr id="471" name="Google Shape;471;p107"/>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108"/>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Incremental Process Models</a:t>
            </a:r>
            <a:endParaRPr sz="3600"/>
          </a:p>
        </p:txBody>
      </p:sp>
      <p:sp>
        <p:nvSpPr>
          <p:cNvPr id="478" name="Google Shape;478;p108"/>
          <p:cNvSpPr txBox="1"/>
          <p:nvPr>
            <p:ph idx="1" type="body"/>
          </p:nvPr>
        </p:nvSpPr>
        <p:spPr>
          <a:xfrm>
            <a:off x="61595" y="1589405"/>
            <a:ext cx="8933180" cy="4572000"/>
          </a:xfrm>
          <a:prstGeom prst="rect">
            <a:avLst/>
          </a:prstGeom>
          <a:noFill/>
          <a:ln>
            <a:noFill/>
          </a:ln>
        </p:spPr>
        <p:txBody>
          <a:bodyPr anchorCtr="0" anchor="t" bIns="45700" lIns="91425" spcFirstLastPara="1" rIns="91425" wrap="square" tIns="45700">
            <a:noAutofit/>
          </a:bodyPr>
          <a:lstStyle/>
          <a:p>
            <a:pPr indent="-297180" lvl="0" marL="457200" rtl="0" algn="l">
              <a:lnSpc>
                <a:spcPct val="100000"/>
              </a:lnSpc>
              <a:spcBef>
                <a:spcPts val="700"/>
              </a:spcBef>
              <a:spcAft>
                <a:spcPts val="0"/>
              </a:spcAft>
              <a:buSzPts val="1080"/>
              <a:buChar char="◻"/>
            </a:pPr>
            <a:r>
              <a:rPr lang="en-US" sz="2000"/>
              <a:t>It's important to note that the number of increments, the duration of each increment, and the specific activities within each increment may vary depending on the project and the development team's needs.</a:t>
            </a:r>
            <a:endParaRPr/>
          </a:p>
          <a:p>
            <a:pPr indent="-297180" lvl="0" marL="457200" rtl="0" algn="l">
              <a:lnSpc>
                <a:spcPct val="100000"/>
              </a:lnSpc>
              <a:spcBef>
                <a:spcPts val="700"/>
              </a:spcBef>
              <a:spcAft>
                <a:spcPts val="0"/>
              </a:spcAft>
              <a:buSzPts val="1080"/>
              <a:buChar char="◻"/>
            </a:pPr>
            <a:r>
              <a:rPr lang="en-US" sz="2000"/>
              <a:t>In summary, the incremental process model breaks down the development process into smaller iterations, allowing for the incremental delivery of working software. It offers flexibility, adaptability, and early feedback, leading to a more efficient and successful software development process.</a:t>
            </a:r>
            <a:endParaRPr/>
          </a:p>
        </p:txBody>
      </p:sp>
      <p:sp>
        <p:nvSpPr>
          <p:cNvPr id="479" name="Google Shape;479;p108"/>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4"/>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Incremental Process Models</a:t>
            </a:r>
            <a:endParaRPr sz="3600"/>
          </a:p>
        </p:txBody>
      </p:sp>
      <p:sp>
        <p:nvSpPr>
          <p:cNvPr id="486" name="Google Shape;486;p44"/>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487" name="Google Shape;487;p44"/>
          <p:cNvPicPr preferRelativeResize="0"/>
          <p:nvPr>
            <p:ph idx="1" type="body"/>
          </p:nvPr>
        </p:nvPicPr>
        <p:blipFill rotWithShape="1">
          <a:blip r:embed="rId3">
            <a:alphaModFix/>
          </a:blip>
          <a:srcRect b="0" l="0" r="0" t="0"/>
          <a:stretch/>
        </p:blipFill>
        <p:spPr>
          <a:xfrm>
            <a:off x="981075" y="2133600"/>
            <a:ext cx="7410450" cy="404939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5"/>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Evolutionary Process Models</a:t>
            </a:r>
            <a:endParaRPr sz="3600"/>
          </a:p>
        </p:txBody>
      </p:sp>
      <p:sp>
        <p:nvSpPr>
          <p:cNvPr id="494" name="Google Shape;494;p45"/>
          <p:cNvSpPr txBox="1"/>
          <p:nvPr>
            <p:ph idx="1" type="body"/>
          </p:nvPr>
        </p:nvSpPr>
        <p:spPr>
          <a:xfrm>
            <a:off x="61595" y="1589405"/>
            <a:ext cx="8933180" cy="45720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Evolutionary models are iterative. They are characterized in a manner that enables you to develop increasingly more complete versions of the software.</a:t>
            </a:r>
            <a:endParaRPr sz="2400"/>
          </a:p>
          <a:p>
            <a:pPr indent="-319405" lvl="0" marL="319405" rtl="0" algn="l">
              <a:lnSpc>
                <a:spcPct val="100000"/>
              </a:lnSpc>
              <a:spcBef>
                <a:spcPts val="700"/>
              </a:spcBef>
              <a:spcAft>
                <a:spcPts val="0"/>
              </a:spcAft>
              <a:buSzPts val="1440"/>
              <a:buChar char="◻"/>
            </a:pPr>
            <a:r>
              <a:rPr lang="en-US" sz="2400"/>
              <a:t> Two common evolutionary process models are as follows:</a:t>
            </a:r>
            <a:endParaRPr sz="2400"/>
          </a:p>
        </p:txBody>
      </p:sp>
      <p:sp>
        <p:nvSpPr>
          <p:cNvPr id="495" name="Google Shape;495;p45"/>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109"/>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Evolutionary Process Models</a:t>
            </a:r>
            <a:endParaRPr sz="3600"/>
          </a:p>
        </p:txBody>
      </p:sp>
      <p:sp>
        <p:nvSpPr>
          <p:cNvPr id="502" name="Google Shape;502;p109"/>
          <p:cNvSpPr txBox="1"/>
          <p:nvPr>
            <p:ph idx="1" type="body"/>
          </p:nvPr>
        </p:nvSpPr>
        <p:spPr>
          <a:xfrm>
            <a:off x="61595" y="1589405"/>
            <a:ext cx="8933180" cy="45720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000"/>
              <a:t>The prototyping model is a software development approach that focuses on creating a working prototype of the desired software system. It involves building an initial version of the software with limited functionality to gather feedback, validate requirements, and refine the final system. This model allows for early user involvement, rapid iterations, and continuous improvement.</a:t>
            </a:r>
            <a:endParaRPr/>
          </a:p>
          <a:p>
            <a:pPr indent="-319405" lvl="0" marL="319405" rtl="0" algn="l">
              <a:lnSpc>
                <a:spcPct val="100000"/>
              </a:lnSpc>
              <a:spcBef>
                <a:spcPts val="0"/>
              </a:spcBef>
              <a:spcAft>
                <a:spcPts val="0"/>
              </a:spcAft>
              <a:buSzPts val="1440"/>
              <a:buChar char="◻"/>
            </a:pPr>
            <a:r>
              <a:rPr lang="en-US" sz="2000"/>
              <a:t>The prototyping model follows an iterative process where a basic version or prototype of the software is developed and refined through multiple iterations based on user feedback and requirements. The main goal is to quickly build a working model that demonstrates key features and functionalities.</a:t>
            </a:r>
            <a:endParaRPr sz="2000"/>
          </a:p>
        </p:txBody>
      </p:sp>
      <p:sp>
        <p:nvSpPr>
          <p:cNvPr id="503" name="Google Shape;503;p109"/>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6"/>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What is Software?</a:t>
            </a:r>
            <a:endParaRPr/>
          </a:p>
        </p:txBody>
      </p:sp>
      <p:sp>
        <p:nvSpPr>
          <p:cNvPr id="143" name="Google Shape;143;p6"/>
          <p:cNvSpPr txBox="1"/>
          <p:nvPr>
            <p:ph idx="1" type="body"/>
          </p:nvPr>
        </p:nvSpPr>
        <p:spPr>
          <a:xfrm>
            <a:off x="609600" y="1589405"/>
            <a:ext cx="8301355" cy="45720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560"/>
              <a:buChar char="◻"/>
            </a:pPr>
            <a:r>
              <a:rPr lang="en-US" sz="2600"/>
              <a:t> Software is </a:t>
            </a:r>
            <a:endParaRPr sz="2600"/>
          </a:p>
          <a:p>
            <a:pPr indent="0" lvl="0" marL="0" rtl="0" algn="l">
              <a:lnSpc>
                <a:spcPct val="100000"/>
              </a:lnSpc>
              <a:spcBef>
                <a:spcPts val="700"/>
              </a:spcBef>
              <a:spcAft>
                <a:spcPts val="0"/>
              </a:spcAft>
              <a:buSzPts val="1560"/>
              <a:buNone/>
            </a:pPr>
            <a:r>
              <a:rPr lang="en-US" sz="2600"/>
              <a:t>(1) instructions (computer programs) that when executed provide desired function and performance </a:t>
            </a:r>
            <a:endParaRPr sz="2600"/>
          </a:p>
          <a:p>
            <a:pPr indent="0" lvl="0" marL="0" rtl="0" algn="l">
              <a:lnSpc>
                <a:spcPct val="100000"/>
              </a:lnSpc>
              <a:spcBef>
                <a:spcPts val="700"/>
              </a:spcBef>
              <a:spcAft>
                <a:spcPts val="0"/>
              </a:spcAft>
              <a:buSzPts val="1560"/>
              <a:buNone/>
            </a:pPr>
            <a:r>
              <a:rPr lang="en-US" sz="2600"/>
              <a:t>(2) data structures that enable the programs to adequately manipulate information  </a:t>
            </a:r>
            <a:endParaRPr sz="2600"/>
          </a:p>
          <a:p>
            <a:pPr indent="0" lvl="0" marL="0" rtl="0" algn="l">
              <a:lnSpc>
                <a:spcPct val="100000"/>
              </a:lnSpc>
              <a:spcBef>
                <a:spcPts val="700"/>
              </a:spcBef>
              <a:spcAft>
                <a:spcPts val="0"/>
              </a:spcAft>
              <a:buSzPts val="1560"/>
              <a:buNone/>
            </a:pPr>
            <a:r>
              <a:rPr lang="en-US" sz="2600"/>
              <a:t>(3) documents that describe the operation and use of the programs.</a:t>
            </a:r>
            <a:endParaRPr sz="2600"/>
          </a:p>
          <a:p>
            <a:pPr indent="0" lvl="0" marL="0" rtl="0" algn="l">
              <a:lnSpc>
                <a:spcPct val="100000"/>
              </a:lnSpc>
              <a:spcBef>
                <a:spcPts val="700"/>
              </a:spcBef>
              <a:spcAft>
                <a:spcPts val="0"/>
              </a:spcAft>
              <a:buSzPts val="1560"/>
              <a:buNone/>
            </a:pPr>
            <a:r>
              <a:rPr lang="en-US" sz="2600"/>
              <a:t>Software products can be Generic or Custom</a:t>
            </a:r>
            <a:endParaRPr sz="2600"/>
          </a:p>
          <a:p>
            <a:pPr indent="0" lvl="0" marL="0" rtl="0" algn="l">
              <a:lnSpc>
                <a:spcPct val="100000"/>
              </a:lnSpc>
              <a:spcBef>
                <a:spcPts val="700"/>
              </a:spcBef>
              <a:spcAft>
                <a:spcPts val="0"/>
              </a:spcAft>
              <a:buSzPts val="1560"/>
              <a:buNone/>
            </a:pPr>
            <a:r>
              <a:t/>
            </a:r>
            <a:endParaRPr sz="2600"/>
          </a:p>
        </p:txBody>
      </p:sp>
      <p:sp>
        <p:nvSpPr>
          <p:cNvPr id="144" name="Google Shape;144;p6"/>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110"/>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Evolutionary Process Models</a:t>
            </a:r>
            <a:endParaRPr sz="3600"/>
          </a:p>
        </p:txBody>
      </p:sp>
      <p:sp>
        <p:nvSpPr>
          <p:cNvPr id="510" name="Google Shape;510;p110"/>
          <p:cNvSpPr txBox="1"/>
          <p:nvPr>
            <p:ph idx="1" type="body"/>
          </p:nvPr>
        </p:nvSpPr>
        <p:spPr>
          <a:xfrm>
            <a:off x="61595" y="1589404"/>
            <a:ext cx="8933180" cy="5171613"/>
          </a:xfrm>
          <a:prstGeom prst="rect">
            <a:avLst/>
          </a:prstGeom>
          <a:noFill/>
          <a:ln>
            <a:noFill/>
          </a:ln>
        </p:spPr>
        <p:txBody>
          <a:bodyPr anchorCtr="0" anchor="t" bIns="45700" lIns="91425" spcFirstLastPara="1" rIns="91425" wrap="square" tIns="45700">
            <a:noAutofit/>
          </a:bodyPr>
          <a:lstStyle/>
          <a:p>
            <a:pPr indent="-297180" lvl="0" marL="457200" rtl="0" algn="l">
              <a:lnSpc>
                <a:spcPct val="100000"/>
              </a:lnSpc>
              <a:spcBef>
                <a:spcPts val="700"/>
              </a:spcBef>
              <a:spcAft>
                <a:spcPts val="0"/>
              </a:spcAft>
              <a:buSzPts val="1080"/>
              <a:buChar char="◻"/>
            </a:pPr>
            <a:r>
              <a:rPr lang="en-US" sz="2000"/>
              <a:t>Here's how the prototyping model works:</a:t>
            </a:r>
            <a:endParaRPr/>
          </a:p>
          <a:p>
            <a:pPr indent="-297180" lvl="0" marL="457200" rtl="0" algn="l">
              <a:lnSpc>
                <a:spcPct val="100000"/>
              </a:lnSpc>
              <a:spcBef>
                <a:spcPts val="700"/>
              </a:spcBef>
              <a:spcAft>
                <a:spcPts val="0"/>
              </a:spcAft>
              <a:buSzPts val="1080"/>
              <a:buChar char="◻"/>
            </a:pPr>
            <a:r>
              <a:rPr lang="en-US" sz="2000"/>
              <a:t>Requirements Gathering: Initially, the requirements are collected from the stakeholders. However, instead of gathering all the detailed requirements upfront, the focus is on identifying the essential features and functionalities that the prototype should demonstrate.</a:t>
            </a:r>
            <a:endParaRPr/>
          </a:p>
          <a:p>
            <a:pPr indent="-297180" lvl="0" marL="457200" rtl="0" algn="l">
              <a:lnSpc>
                <a:spcPct val="100000"/>
              </a:lnSpc>
              <a:spcBef>
                <a:spcPts val="700"/>
              </a:spcBef>
              <a:spcAft>
                <a:spcPts val="0"/>
              </a:spcAft>
              <a:buSzPts val="1080"/>
              <a:buChar char="◻"/>
            </a:pPr>
            <a:r>
              <a:rPr lang="en-US" sz="2000"/>
              <a:t>Prototype Development: Based on the identified requirements, a basic version of the software, called the prototype, is developed. The prototype typically has limited functionality but should be able to showcase the core features and interactions.</a:t>
            </a:r>
            <a:endParaRPr/>
          </a:p>
          <a:p>
            <a:pPr indent="-297180" lvl="0" marL="457200" rtl="0" algn="l">
              <a:lnSpc>
                <a:spcPct val="100000"/>
              </a:lnSpc>
              <a:spcBef>
                <a:spcPts val="700"/>
              </a:spcBef>
              <a:spcAft>
                <a:spcPts val="0"/>
              </a:spcAft>
              <a:buSzPts val="1080"/>
              <a:buChar char="◻"/>
            </a:pPr>
            <a:r>
              <a:rPr lang="en-US" sz="2000"/>
              <a:t>User Feedback and Evaluation: The developed prototype is presented to the users and stakeholders for evaluation. They provide feedback, suggestions, and identify any necessary changes or additions. This feedback helps in refining the prototype and ensuring that the final product meets their expectations.</a:t>
            </a:r>
            <a:endParaRPr/>
          </a:p>
        </p:txBody>
      </p:sp>
      <p:sp>
        <p:nvSpPr>
          <p:cNvPr id="511" name="Google Shape;511;p110"/>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111"/>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Evolutionary Process Models</a:t>
            </a:r>
            <a:endParaRPr sz="3600"/>
          </a:p>
        </p:txBody>
      </p:sp>
      <p:sp>
        <p:nvSpPr>
          <p:cNvPr id="518" name="Google Shape;518;p111"/>
          <p:cNvSpPr txBox="1"/>
          <p:nvPr>
            <p:ph idx="1" type="body"/>
          </p:nvPr>
        </p:nvSpPr>
        <p:spPr>
          <a:xfrm>
            <a:off x="61595" y="1589404"/>
            <a:ext cx="8933180" cy="5171613"/>
          </a:xfrm>
          <a:prstGeom prst="rect">
            <a:avLst/>
          </a:prstGeom>
          <a:noFill/>
          <a:ln>
            <a:noFill/>
          </a:ln>
        </p:spPr>
        <p:txBody>
          <a:bodyPr anchorCtr="0" anchor="t" bIns="45700" lIns="91425" spcFirstLastPara="1" rIns="91425" wrap="square" tIns="45700">
            <a:noAutofit/>
          </a:bodyPr>
          <a:lstStyle/>
          <a:p>
            <a:pPr indent="-297180" lvl="0" marL="457200" rtl="0" algn="l">
              <a:lnSpc>
                <a:spcPct val="100000"/>
              </a:lnSpc>
              <a:spcBef>
                <a:spcPts val="700"/>
              </a:spcBef>
              <a:spcAft>
                <a:spcPts val="0"/>
              </a:spcAft>
              <a:buSzPts val="1080"/>
              <a:buChar char="◻"/>
            </a:pPr>
            <a:r>
              <a:rPr lang="en-US" sz="2000"/>
              <a:t>Iterative Refinement: Based on the feedback received, the prototype is refined through multiple iterations. Each iteration involves making necessary modifications, adding new features, and improving the overall functionality and user experience. The refined prototype becomes the basis for the next iteration.</a:t>
            </a:r>
            <a:endParaRPr/>
          </a:p>
          <a:p>
            <a:pPr indent="-297180" lvl="0" marL="457200" rtl="0" algn="l">
              <a:lnSpc>
                <a:spcPct val="100000"/>
              </a:lnSpc>
              <a:spcBef>
                <a:spcPts val="700"/>
              </a:spcBef>
              <a:spcAft>
                <a:spcPts val="0"/>
              </a:spcAft>
              <a:buSzPts val="1080"/>
              <a:buChar char="◻"/>
            </a:pPr>
            <a:r>
              <a:rPr lang="en-US" sz="2000"/>
              <a:t>Final System Development: As the iterations progress and the prototype evolves, the refined prototype gradually transforms into the final software system. The iterations continue until the software meets the desired requirements and satisfies the stakeholders.</a:t>
            </a:r>
            <a:endParaRPr/>
          </a:p>
          <a:p>
            <a:pPr indent="-297180" lvl="0" marL="457200" rtl="0" algn="l">
              <a:lnSpc>
                <a:spcPct val="100000"/>
              </a:lnSpc>
              <a:spcBef>
                <a:spcPts val="700"/>
              </a:spcBef>
              <a:spcAft>
                <a:spcPts val="0"/>
              </a:spcAft>
              <a:buSzPts val="1080"/>
              <a:buChar char="◻"/>
            </a:pPr>
            <a:r>
              <a:rPr lang="en-US" sz="2000"/>
              <a:t>The prototyping model allows for flexibility, adaptability, and early user involvement in the development process. It helps in identifying and resolving issues or misunderstandings early on, reducing rework, and ensuring that the final system meets the users' needs effectively.</a:t>
            </a:r>
            <a:endParaRPr/>
          </a:p>
        </p:txBody>
      </p:sp>
      <p:sp>
        <p:nvSpPr>
          <p:cNvPr id="519" name="Google Shape;519;p111"/>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112"/>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Evolutionary Process Models</a:t>
            </a:r>
            <a:endParaRPr sz="3600"/>
          </a:p>
        </p:txBody>
      </p:sp>
      <p:sp>
        <p:nvSpPr>
          <p:cNvPr id="526" name="Google Shape;526;p112"/>
          <p:cNvSpPr txBox="1"/>
          <p:nvPr>
            <p:ph idx="1" type="body"/>
          </p:nvPr>
        </p:nvSpPr>
        <p:spPr>
          <a:xfrm>
            <a:off x="61595" y="1589404"/>
            <a:ext cx="8933180" cy="5171613"/>
          </a:xfrm>
          <a:prstGeom prst="rect">
            <a:avLst/>
          </a:prstGeom>
          <a:noFill/>
          <a:ln>
            <a:noFill/>
          </a:ln>
        </p:spPr>
        <p:txBody>
          <a:bodyPr anchorCtr="0" anchor="t" bIns="45700" lIns="91425" spcFirstLastPara="1" rIns="91425" wrap="square" tIns="45700">
            <a:noAutofit/>
          </a:bodyPr>
          <a:lstStyle/>
          <a:p>
            <a:pPr indent="-297180" lvl="0" marL="457200" rtl="0" algn="l">
              <a:lnSpc>
                <a:spcPct val="100000"/>
              </a:lnSpc>
              <a:spcBef>
                <a:spcPts val="700"/>
              </a:spcBef>
              <a:spcAft>
                <a:spcPts val="0"/>
              </a:spcAft>
              <a:buSzPts val="1080"/>
              <a:buChar char="◻"/>
            </a:pPr>
            <a:r>
              <a:rPr lang="en-US" sz="2000"/>
              <a:t>It's important to note that while the prototyping model focuses on creating a working prototype, it does not mean that the prototype will be discarded. In some cases, the prototype may serve as the foundation for the final system, with additional development and enhancements based on user feedback.</a:t>
            </a:r>
            <a:endParaRPr/>
          </a:p>
          <a:p>
            <a:pPr indent="-297180" lvl="0" marL="457200" rtl="0" algn="l">
              <a:lnSpc>
                <a:spcPct val="100000"/>
              </a:lnSpc>
              <a:spcBef>
                <a:spcPts val="700"/>
              </a:spcBef>
              <a:spcAft>
                <a:spcPts val="0"/>
              </a:spcAft>
              <a:buSzPts val="1080"/>
              <a:buChar char="◻"/>
            </a:pPr>
            <a:r>
              <a:rPr lang="en-US" sz="2000"/>
              <a:t>In summary, the prototyping model involves developing an initial working version of the software, seeking user feedback, and refining the system through iterative cycles. This approach enables early user involvement, rapid development, and continuous improvement, resulting in a final software system that aligns closely with user expectations.</a:t>
            </a:r>
            <a:endParaRPr/>
          </a:p>
        </p:txBody>
      </p:sp>
      <p:sp>
        <p:nvSpPr>
          <p:cNvPr id="527" name="Google Shape;527;p112"/>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6"/>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THE PROTOTYPING MODEL</a:t>
            </a:r>
            <a:endParaRPr sz="3600"/>
          </a:p>
        </p:txBody>
      </p:sp>
      <p:sp>
        <p:nvSpPr>
          <p:cNvPr id="534" name="Google Shape;534;p46"/>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535" name="Google Shape;535;p46"/>
          <p:cNvPicPr preferRelativeResize="0"/>
          <p:nvPr>
            <p:ph idx="1" type="body"/>
          </p:nvPr>
        </p:nvPicPr>
        <p:blipFill rotWithShape="1">
          <a:blip r:embed="rId3">
            <a:alphaModFix/>
          </a:blip>
          <a:srcRect b="0" l="0" r="0" t="0"/>
          <a:stretch/>
        </p:blipFill>
        <p:spPr>
          <a:xfrm>
            <a:off x="1524000" y="1676400"/>
            <a:ext cx="5895340" cy="483997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113"/>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Evolutionary Process Models</a:t>
            </a:r>
            <a:endParaRPr sz="3600"/>
          </a:p>
        </p:txBody>
      </p:sp>
      <p:sp>
        <p:nvSpPr>
          <p:cNvPr id="542" name="Google Shape;542;p113"/>
          <p:cNvSpPr txBox="1"/>
          <p:nvPr>
            <p:ph idx="1" type="body"/>
          </p:nvPr>
        </p:nvSpPr>
        <p:spPr>
          <a:xfrm>
            <a:off x="61595" y="1589404"/>
            <a:ext cx="8933180" cy="5171613"/>
          </a:xfrm>
          <a:prstGeom prst="rect">
            <a:avLst/>
          </a:prstGeom>
          <a:noFill/>
          <a:ln>
            <a:noFill/>
          </a:ln>
        </p:spPr>
        <p:txBody>
          <a:bodyPr anchorCtr="0" anchor="t" bIns="45700" lIns="91425" spcFirstLastPara="1" rIns="91425" wrap="square" tIns="45700">
            <a:noAutofit/>
          </a:bodyPr>
          <a:lstStyle/>
          <a:p>
            <a:pPr indent="-297180" lvl="0" marL="457200" rtl="0" algn="l">
              <a:lnSpc>
                <a:spcPct val="100000"/>
              </a:lnSpc>
              <a:spcBef>
                <a:spcPts val="700"/>
              </a:spcBef>
              <a:spcAft>
                <a:spcPts val="0"/>
              </a:spcAft>
              <a:buSzPts val="1080"/>
              <a:buChar char="◻"/>
            </a:pPr>
            <a:r>
              <a:rPr lang="en-US" sz="2000"/>
              <a:t>The spiral model is a software development model that combines elements of both waterfall and iterative approaches. It emphasizes risk analysis, flexibility, and iterative development. The model consists of cycles or spirals, each representing a phase of the software development process. It allows for continuous refinement and iteration based on feedback and risk assessment.</a:t>
            </a:r>
            <a:endParaRPr/>
          </a:p>
          <a:p>
            <a:pPr indent="-297180" lvl="0" marL="457200" rtl="0" algn="l">
              <a:lnSpc>
                <a:spcPct val="100000"/>
              </a:lnSpc>
              <a:spcBef>
                <a:spcPts val="700"/>
              </a:spcBef>
              <a:spcAft>
                <a:spcPts val="0"/>
              </a:spcAft>
              <a:buSzPts val="1080"/>
              <a:buChar char="◻"/>
            </a:pPr>
            <a:r>
              <a:rPr lang="en-US" sz="2000"/>
              <a:t>Risk Identification: The first phase of the spiral model involves identifying and analyzing potential risks and uncertainties associated with the project. This includes understanding requirements, identifying potential problems, and assessing potential impacts on the project's success.</a:t>
            </a:r>
            <a:endParaRPr/>
          </a:p>
        </p:txBody>
      </p:sp>
      <p:sp>
        <p:nvSpPr>
          <p:cNvPr id="543" name="Google Shape;543;p113"/>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114"/>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Evolutionary Process Models</a:t>
            </a:r>
            <a:endParaRPr sz="3600"/>
          </a:p>
        </p:txBody>
      </p:sp>
      <p:sp>
        <p:nvSpPr>
          <p:cNvPr id="550" name="Google Shape;550;p114"/>
          <p:cNvSpPr txBox="1"/>
          <p:nvPr>
            <p:ph idx="1" type="body"/>
          </p:nvPr>
        </p:nvSpPr>
        <p:spPr>
          <a:xfrm>
            <a:off x="61595" y="1589404"/>
            <a:ext cx="8933180" cy="5171613"/>
          </a:xfrm>
          <a:prstGeom prst="rect">
            <a:avLst/>
          </a:prstGeom>
          <a:noFill/>
          <a:ln>
            <a:noFill/>
          </a:ln>
        </p:spPr>
        <p:txBody>
          <a:bodyPr anchorCtr="0" anchor="t" bIns="45700" lIns="91425" spcFirstLastPara="1" rIns="91425" wrap="square" tIns="45700">
            <a:noAutofit/>
          </a:bodyPr>
          <a:lstStyle/>
          <a:p>
            <a:pPr indent="-297180" lvl="0" marL="457200" rtl="0" algn="l">
              <a:lnSpc>
                <a:spcPct val="100000"/>
              </a:lnSpc>
              <a:spcBef>
                <a:spcPts val="700"/>
              </a:spcBef>
              <a:spcAft>
                <a:spcPts val="0"/>
              </a:spcAft>
              <a:buSzPts val="1080"/>
              <a:buChar char="◻"/>
            </a:pPr>
            <a:r>
              <a:rPr lang="en-US" sz="2000"/>
              <a:t>Planning: In this phase, a detailed plan is created for the project based on the risk analysis. It includes defining objectives, deliverables, schedules, and resource requirements. The plan is continuously updated and refined as new risks and requirements emerge.</a:t>
            </a:r>
            <a:endParaRPr/>
          </a:p>
          <a:p>
            <a:pPr indent="-297180" lvl="0" marL="457200" rtl="0" algn="l">
              <a:lnSpc>
                <a:spcPct val="100000"/>
              </a:lnSpc>
              <a:spcBef>
                <a:spcPts val="700"/>
              </a:spcBef>
              <a:spcAft>
                <a:spcPts val="0"/>
              </a:spcAft>
              <a:buSzPts val="1080"/>
              <a:buChar char="◻"/>
            </a:pPr>
            <a:r>
              <a:rPr lang="en-US" sz="2000"/>
              <a:t>Development and Iteration: This phase involves executing the plan and developing the software in iterations. Each iteration includes requirements analysis, design, coding, testing, and evaluation. The focus is on delivering a working version of the software in each iteration, with additional features and improvements added in subsequent iterations.</a:t>
            </a:r>
            <a:endParaRPr/>
          </a:p>
        </p:txBody>
      </p:sp>
      <p:sp>
        <p:nvSpPr>
          <p:cNvPr id="551" name="Google Shape;551;p114"/>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115"/>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Evolutionary Process Models</a:t>
            </a:r>
            <a:endParaRPr sz="3600"/>
          </a:p>
        </p:txBody>
      </p:sp>
      <p:sp>
        <p:nvSpPr>
          <p:cNvPr id="558" name="Google Shape;558;p115"/>
          <p:cNvSpPr txBox="1"/>
          <p:nvPr>
            <p:ph idx="1" type="body"/>
          </p:nvPr>
        </p:nvSpPr>
        <p:spPr>
          <a:xfrm>
            <a:off x="61595" y="1589404"/>
            <a:ext cx="8933180" cy="5171613"/>
          </a:xfrm>
          <a:prstGeom prst="rect">
            <a:avLst/>
          </a:prstGeom>
          <a:noFill/>
          <a:ln>
            <a:noFill/>
          </a:ln>
        </p:spPr>
        <p:txBody>
          <a:bodyPr anchorCtr="0" anchor="t" bIns="45700" lIns="91425" spcFirstLastPara="1" rIns="91425" wrap="square" tIns="45700">
            <a:noAutofit/>
          </a:bodyPr>
          <a:lstStyle/>
          <a:p>
            <a:pPr indent="-297180" lvl="0" marL="457200" rtl="0" algn="l">
              <a:lnSpc>
                <a:spcPct val="100000"/>
              </a:lnSpc>
              <a:spcBef>
                <a:spcPts val="700"/>
              </a:spcBef>
              <a:spcAft>
                <a:spcPts val="0"/>
              </a:spcAft>
              <a:buSzPts val="1080"/>
              <a:buChar char="◻"/>
            </a:pPr>
            <a:r>
              <a:rPr lang="en-US" sz="2000"/>
              <a:t>Risk Assessment: At the end of each iteration, a review is conducted to assess the project's progress, performance, and potential risks. The risks identified in the first phase are reevaluated, and new risks that may have emerged during the iteration are analyzed. Based on the risk assessment, decisions are made to continue with the next iteration, refine the plan, or make necessary adjustments.</a:t>
            </a:r>
            <a:endParaRPr/>
          </a:p>
          <a:p>
            <a:pPr indent="-297180" lvl="0" marL="457200" rtl="0" algn="l">
              <a:lnSpc>
                <a:spcPct val="100000"/>
              </a:lnSpc>
              <a:spcBef>
                <a:spcPts val="700"/>
              </a:spcBef>
              <a:spcAft>
                <a:spcPts val="0"/>
              </a:spcAft>
              <a:buSzPts val="1080"/>
              <a:buChar char="◻"/>
            </a:pPr>
            <a:r>
              <a:rPr lang="en-US" sz="2000"/>
              <a:t>Customer Evaluation: After each iteration, the customer or stakeholders evaluate the software and provide feedback. This feedback is crucial in refining the requirements and identifying any necessary changes or improvements. It helps in aligning the software with user expectations and ensures that the final product meets their needs effectively.</a:t>
            </a:r>
            <a:endParaRPr/>
          </a:p>
        </p:txBody>
      </p:sp>
      <p:sp>
        <p:nvSpPr>
          <p:cNvPr id="559" name="Google Shape;559;p115"/>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116"/>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Evolutionary Process Models</a:t>
            </a:r>
            <a:endParaRPr sz="3600"/>
          </a:p>
        </p:txBody>
      </p:sp>
      <p:sp>
        <p:nvSpPr>
          <p:cNvPr id="566" name="Google Shape;566;p116"/>
          <p:cNvSpPr txBox="1"/>
          <p:nvPr>
            <p:ph idx="1" type="body"/>
          </p:nvPr>
        </p:nvSpPr>
        <p:spPr>
          <a:xfrm>
            <a:off x="61595" y="1589404"/>
            <a:ext cx="8933180" cy="5171613"/>
          </a:xfrm>
          <a:prstGeom prst="rect">
            <a:avLst/>
          </a:prstGeom>
          <a:noFill/>
          <a:ln>
            <a:noFill/>
          </a:ln>
        </p:spPr>
        <p:txBody>
          <a:bodyPr anchorCtr="0" anchor="t" bIns="45700" lIns="91425" spcFirstLastPara="1" rIns="91425" wrap="square" tIns="45700">
            <a:noAutofit/>
          </a:bodyPr>
          <a:lstStyle/>
          <a:p>
            <a:pPr indent="-297180" lvl="0" marL="457200" rtl="0" algn="l">
              <a:lnSpc>
                <a:spcPct val="100000"/>
              </a:lnSpc>
              <a:spcBef>
                <a:spcPts val="700"/>
              </a:spcBef>
              <a:spcAft>
                <a:spcPts val="0"/>
              </a:spcAft>
              <a:buSzPts val="1080"/>
              <a:buChar char="◻"/>
            </a:pPr>
            <a:r>
              <a:rPr lang="en-US" sz="2000"/>
              <a:t>The spiral model emphasizes continuous refinement and iteration based on risk assessment and customer feedback. It allows for flexibility and adaptability throughout the development process. The project progresses through a series of cycles or spirals, with each spiral building upon the lessons learned from the previous ones.</a:t>
            </a:r>
            <a:endParaRPr/>
          </a:p>
          <a:p>
            <a:pPr indent="-297180" lvl="0" marL="457200" rtl="0" algn="l">
              <a:lnSpc>
                <a:spcPct val="100000"/>
              </a:lnSpc>
              <a:spcBef>
                <a:spcPts val="700"/>
              </a:spcBef>
              <a:spcAft>
                <a:spcPts val="0"/>
              </a:spcAft>
              <a:buSzPts val="1080"/>
              <a:buChar char="◻"/>
            </a:pPr>
            <a:r>
              <a:rPr lang="en-US" sz="2000"/>
              <a:t>It's important to note that the number of iterations and the level of detail in each iteration may vary depending on the project's complexity and requirements.</a:t>
            </a:r>
            <a:endParaRPr/>
          </a:p>
          <a:p>
            <a:pPr indent="-297180" lvl="0" marL="457200" rtl="0" algn="l">
              <a:lnSpc>
                <a:spcPct val="100000"/>
              </a:lnSpc>
              <a:spcBef>
                <a:spcPts val="700"/>
              </a:spcBef>
              <a:spcAft>
                <a:spcPts val="0"/>
              </a:spcAft>
              <a:buSzPts val="1080"/>
              <a:buChar char="◻"/>
            </a:pPr>
            <a:r>
              <a:rPr lang="en-US" sz="2000"/>
              <a:t>In summary, the spiral model combines risk analysis, iterative development, and customer feedback to guide the software development process. It provides a flexible approach that allows for continuous refinement and adaptation, resulting in a high-quality software product that addresses potential risks and meets user expectations.</a:t>
            </a:r>
            <a:endParaRPr/>
          </a:p>
        </p:txBody>
      </p:sp>
      <p:sp>
        <p:nvSpPr>
          <p:cNvPr id="567" name="Google Shape;567;p116"/>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47"/>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The Spiral Model</a:t>
            </a:r>
            <a:endParaRPr sz="3600"/>
          </a:p>
        </p:txBody>
      </p:sp>
      <p:sp>
        <p:nvSpPr>
          <p:cNvPr id="574" name="Google Shape;574;p47"/>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575" name="Google Shape;575;p47"/>
          <p:cNvPicPr preferRelativeResize="0"/>
          <p:nvPr>
            <p:ph idx="1" type="body"/>
          </p:nvPr>
        </p:nvPicPr>
        <p:blipFill rotWithShape="1">
          <a:blip r:embed="rId3">
            <a:alphaModFix/>
          </a:blip>
          <a:srcRect b="0" l="0" r="0" t="0"/>
          <a:stretch/>
        </p:blipFill>
        <p:spPr>
          <a:xfrm>
            <a:off x="1676400" y="2133600"/>
            <a:ext cx="6983095" cy="3990975"/>
          </a:xfrm>
          <a:prstGeom prst="rect">
            <a:avLst/>
          </a:prstGeom>
          <a:noFill/>
          <a:ln>
            <a:noFill/>
          </a:ln>
        </p:spPr>
      </p:pic>
      <p:sp>
        <p:nvSpPr>
          <p:cNvPr id="576" name="Google Shape;576;p47"/>
          <p:cNvSpPr txBox="1"/>
          <p:nvPr/>
        </p:nvSpPr>
        <p:spPr>
          <a:xfrm>
            <a:off x="247015" y="1760220"/>
            <a:ext cx="2459355" cy="6451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wentieth Century"/>
                <a:ea typeface="Twentieth Century"/>
                <a:cs typeface="Twentieth Century"/>
                <a:sym typeface="Twentieth Century"/>
              </a:rPr>
              <a:t>Risk</a:t>
            </a:r>
            <a:endParaRPr b="0" i="0" sz="1800" u="none" cap="none" strike="noStrike">
              <a:solidFill>
                <a:schemeClr val="dk1"/>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wentieth Century"/>
                <a:ea typeface="Twentieth Century"/>
                <a:cs typeface="Twentieth Century"/>
                <a:sym typeface="Twentieth Century"/>
              </a:rPr>
              <a:t>Anchor Point Milestones</a:t>
            </a:r>
            <a:endParaRPr b="0" i="0" sz="1800" u="none" cap="none" strike="noStrik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117"/>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Concurrent Models</a:t>
            </a:r>
            <a:endParaRPr sz="3600"/>
          </a:p>
        </p:txBody>
      </p:sp>
      <p:sp>
        <p:nvSpPr>
          <p:cNvPr id="583" name="Google Shape;583;p117"/>
          <p:cNvSpPr txBox="1"/>
          <p:nvPr>
            <p:ph idx="1" type="body"/>
          </p:nvPr>
        </p:nvSpPr>
        <p:spPr>
          <a:xfrm>
            <a:off x="61595" y="1589404"/>
            <a:ext cx="8933180" cy="5171613"/>
          </a:xfrm>
          <a:prstGeom prst="rect">
            <a:avLst/>
          </a:prstGeom>
          <a:noFill/>
          <a:ln>
            <a:noFill/>
          </a:ln>
        </p:spPr>
        <p:txBody>
          <a:bodyPr anchorCtr="0" anchor="t" bIns="45700" lIns="91425" spcFirstLastPara="1" rIns="91425" wrap="square" tIns="45700">
            <a:noAutofit/>
          </a:bodyPr>
          <a:lstStyle/>
          <a:p>
            <a:pPr indent="-297180" lvl="0" marL="457200" rtl="0" algn="l">
              <a:lnSpc>
                <a:spcPct val="100000"/>
              </a:lnSpc>
              <a:spcBef>
                <a:spcPts val="700"/>
              </a:spcBef>
              <a:spcAft>
                <a:spcPts val="0"/>
              </a:spcAft>
              <a:buSzPts val="1080"/>
              <a:buChar char="◻"/>
            </a:pPr>
            <a:r>
              <a:rPr lang="en-US" sz="2000"/>
              <a:t>Concurrent models, in simple terms, refer to software development models that involve the simultaneous execution of different activities or phases of the development process. These models aim to improve efficiency, reduce time, and promote collaboration among team members. Here are two commonly used concurrent models explained in simple terms:</a:t>
            </a:r>
            <a:endParaRPr/>
          </a:p>
          <a:p>
            <a:pPr indent="-297180" lvl="0" marL="457200" rtl="0" algn="l">
              <a:lnSpc>
                <a:spcPct val="100000"/>
              </a:lnSpc>
              <a:spcBef>
                <a:spcPts val="700"/>
              </a:spcBef>
              <a:spcAft>
                <a:spcPts val="0"/>
              </a:spcAft>
              <a:buSzPts val="1080"/>
              <a:buChar char="◻"/>
            </a:pPr>
            <a:r>
              <a:rPr lang="en-US" sz="2000"/>
              <a:t>Concurrent Engineering Model: The concurrent engineering model focuses on parallelizing the different phases of the software development process, allowing multiple activities to occur concurrently. In this model, instead of following a strict sequential approach, teams work simultaneously on different aspects of the project. For example, while one team is involved in requirements gathering, another team can start designing or coding based on the preliminary requirements. This promotes better coordination, reduces development time, and facilitates early detection of issues.</a:t>
            </a:r>
            <a:endParaRPr/>
          </a:p>
        </p:txBody>
      </p:sp>
      <p:sp>
        <p:nvSpPr>
          <p:cNvPr id="584" name="Google Shape;584;p117"/>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7"/>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Software Characteristics</a:t>
            </a:r>
            <a:endParaRPr/>
          </a:p>
        </p:txBody>
      </p:sp>
      <p:sp>
        <p:nvSpPr>
          <p:cNvPr id="151" name="Google Shape;151;p7"/>
          <p:cNvSpPr txBox="1"/>
          <p:nvPr>
            <p:ph idx="1" type="body"/>
          </p:nvPr>
        </p:nvSpPr>
        <p:spPr>
          <a:xfrm>
            <a:off x="609600" y="1589567"/>
            <a:ext cx="3886200" cy="45720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Software is a logical rather than a physical system element. Therefore, software has characteristics that are considerably different than those of hardware:</a:t>
            </a:r>
            <a:endParaRPr sz="2400"/>
          </a:p>
          <a:p>
            <a:pPr indent="0" lvl="0" marL="0" rtl="0" algn="l">
              <a:lnSpc>
                <a:spcPct val="100000"/>
              </a:lnSpc>
              <a:spcBef>
                <a:spcPts val="700"/>
              </a:spcBef>
              <a:spcAft>
                <a:spcPts val="0"/>
              </a:spcAft>
              <a:buSzPts val="1440"/>
              <a:buNone/>
            </a:pPr>
            <a:r>
              <a:rPr lang="en-US" sz="2400"/>
              <a:t>1. Software is developed or engineered, it is not manufactured in the classical sense.</a:t>
            </a:r>
            <a:endParaRPr sz="2400"/>
          </a:p>
          <a:p>
            <a:pPr indent="-227965" lvl="0" marL="319405" rtl="0" algn="l">
              <a:lnSpc>
                <a:spcPct val="100000"/>
              </a:lnSpc>
              <a:spcBef>
                <a:spcPts val="700"/>
              </a:spcBef>
              <a:spcAft>
                <a:spcPts val="0"/>
              </a:spcAft>
              <a:buSzPts val="1440"/>
              <a:buNone/>
            </a:pPr>
            <a:r>
              <a:t/>
            </a:r>
            <a:endParaRPr sz="2400"/>
          </a:p>
        </p:txBody>
      </p:sp>
      <p:sp>
        <p:nvSpPr>
          <p:cNvPr id="152" name="Google Shape;152;p7"/>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153" name="Google Shape;153;p7"/>
          <p:cNvPicPr preferRelativeResize="0"/>
          <p:nvPr>
            <p:ph idx="2" type="body"/>
          </p:nvPr>
        </p:nvPicPr>
        <p:blipFill rotWithShape="1">
          <a:blip r:embed="rId3">
            <a:alphaModFix/>
          </a:blip>
          <a:srcRect b="0" l="0" r="2908" t="0"/>
          <a:stretch/>
        </p:blipFill>
        <p:spPr>
          <a:xfrm>
            <a:off x="4495800" y="2438400"/>
            <a:ext cx="4363085" cy="298577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118"/>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Concurrent Models</a:t>
            </a:r>
            <a:endParaRPr sz="3600"/>
          </a:p>
        </p:txBody>
      </p:sp>
      <p:sp>
        <p:nvSpPr>
          <p:cNvPr id="591" name="Google Shape;591;p118"/>
          <p:cNvSpPr txBox="1"/>
          <p:nvPr>
            <p:ph idx="1" type="body"/>
          </p:nvPr>
        </p:nvSpPr>
        <p:spPr>
          <a:xfrm>
            <a:off x="61595" y="1589404"/>
            <a:ext cx="8933180" cy="5171613"/>
          </a:xfrm>
          <a:prstGeom prst="rect">
            <a:avLst/>
          </a:prstGeom>
          <a:noFill/>
          <a:ln>
            <a:noFill/>
          </a:ln>
        </p:spPr>
        <p:txBody>
          <a:bodyPr anchorCtr="0" anchor="t" bIns="45700" lIns="91425" spcFirstLastPara="1" rIns="91425" wrap="square" tIns="45700">
            <a:noAutofit/>
          </a:bodyPr>
          <a:lstStyle/>
          <a:p>
            <a:pPr indent="-297180" lvl="0" marL="457200" rtl="0" algn="l">
              <a:lnSpc>
                <a:spcPct val="100000"/>
              </a:lnSpc>
              <a:spcBef>
                <a:spcPts val="700"/>
              </a:spcBef>
              <a:spcAft>
                <a:spcPts val="0"/>
              </a:spcAft>
              <a:buSzPts val="1080"/>
              <a:buChar char="◻"/>
            </a:pPr>
            <a:r>
              <a:rPr lang="en-US" sz="2000"/>
              <a:t>Agile Development Model: Agile development is a popular concurrent model that emphasizes iterative and incremental development. It breaks down the project into small, manageable units called sprints or iterations. Each iteration typically involves a subset of the development phases, including requirements gathering, design, coding, testing, and evaluation. Teams work concurrently on different iterations, with each iteration producing a potentially shippable increment of the software. This model allows for flexibility, quick feedback cycles, and adaptability to changing requirements.</a:t>
            </a:r>
            <a:endParaRPr/>
          </a:p>
          <a:p>
            <a:pPr indent="-297180" lvl="0" marL="457200" rtl="0" algn="l">
              <a:lnSpc>
                <a:spcPct val="100000"/>
              </a:lnSpc>
              <a:spcBef>
                <a:spcPts val="700"/>
              </a:spcBef>
              <a:spcAft>
                <a:spcPts val="0"/>
              </a:spcAft>
              <a:buSzPts val="1080"/>
              <a:buChar char="◻"/>
            </a:pPr>
            <a:r>
              <a:rPr lang="en-US" sz="2000"/>
              <a:t>In both concurrent models, teams work collaboratively, communicate effectively, and ensure synchronization to achieve the project goals. By allowing different activities to occur concurrently, these models aim to expedite the software development process, enhance productivity, and foster better collaboration among team members.</a:t>
            </a:r>
            <a:endParaRPr/>
          </a:p>
        </p:txBody>
      </p:sp>
      <p:sp>
        <p:nvSpPr>
          <p:cNvPr id="592" name="Google Shape;592;p118"/>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119"/>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Concurrent Models</a:t>
            </a:r>
            <a:endParaRPr sz="3600"/>
          </a:p>
        </p:txBody>
      </p:sp>
      <p:sp>
        <p:nvSpPr>
          <p:cNvPr id="599" name="Google Shape;599;p119"/>
          <p:cNvSpPr txBox="1"/>
          <p:nvPr>
            <p:ph idx="1" type="body"/>
          </p:nvPr>
        </p:nvSpPr>
        <p:spPr>
          <a:xfrm>
            <a:off x="61595" y="1589404"/>
            <a:ext cx="8933180" cy="5171613"/>
          </a:xfrm>
          <a:prstGeom prst="rect">
            <a:avLst/>
          </a:prstGeom>
          <a:noFill/>
          <a:ln>
            <a:noFill/>
          </a:ln>
        </p:spPr>
        <p:txBody>
          <a:bodyPr anchorCtr="0" anchor="t" bIns="45700" lIns="91425" spcFirstLastPara="1" rIns="91425" wrap="square" tIns="45700">
            <a:noAutofit/>
          </a:bodyPr>
          <a:lstStyle/>
          <a:p>
            <a:pPr indent="-297180" lvl="0" marL="457200" rtl="0" algn="l">
              <a:lnSpc>
                <a:spcPct val="100000"/>
              </a:lnSpc>
              <a:spcBef>
                <a:spcPts val="700"/>
              </a:spcBef>
              <a:spcAft>
                <a:spcPts val="0"/>
              </a:spcAft>
              <a:buSzPts val="1080"/>
              <a:buChar char="◻"/>
            </a:pPr>
            <a:r>
              <a:rPr lang="en-US" sz="2000"/>
              <a:t>It's important to note that concurrent models may require careful planning, coordination, and effective communication to avoid conflicts, ensure proper integration of different activities, and maintain the overall quality of the software product.</a:t>
            </a:r>
            <a:endParaRPr/>
          </a:p>
        </p:txBody>
      </p:sp>
      <p:sp>
        <p:nvSpPr>
          <p:cNvPr id="600" name="Google Shape;600;p119"/>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48"/>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Concurrent Models</a:t>
            </a:r>
            <a:endParaRPr sz="3600"/>
          </a:p>
        </p:txBody>
      </p:sp>
      <p:sp>
        <p:nvSpPr>
          <p:cNvPr id="607" name="Google Shape;607;p48"/>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608" name="Google Shape;608;p48"/>
          <p:cNvPicPr preferRelativeResize="0"/>
          <p:nvPr>
            <p:ph idx="1" type="body"/>
          </p:nvPr>
        </p:nvPicPr>
        <p:blipFill rotWithShape="1">
          <a:blip r:embed="rId3">
            <a:alphaModFix/>
          </a:blip>
          <a:srcRect b="0" l="0" r="0" t="0"/>
          <a:stretch/>
        </p:blipFill>
        <p:spPr>
          <a:xfrm>
            <a:off x="4686300" y="1516063"/>
            <a:ext cx="4361180" cy="5186680"/>
          </a:xfrm>
          <a:prstGeom prst="rect">
            <a:avLst/>
          </a:prstGeom>
          <a:noFill/>
          <a:ln>
            <a:noFill/>
          </a:ln>
        </p:spPr>
      </p:pic>
      <p:sp>
        <p:nvSpPr>
          <p:cNvPr id="609" name="Google Shape;609;p48"/>
          <p:cNvSpPr/>
          <p:nvPr/>
        </p:nvSpPr>
        <p:spPr>
          <a:xfrm>
            <a:off x="266700" y="1812926"/>
            <a:ext cx="4572000" cy="37856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222222"/>
                </a:solidFill>
                <a:latin typeface="Heebo"/>
                <a:ea typeface="Heebo"/>
                <a:cs typeface="Heebo"/>
                <a:sym typeface="Heebo"/>
              </a:rPr>
              <a:t>‘Design Phase’ may be at an ‘awaiting state’ and ‘customer communication’ is in ‘under revision’ state. The customer wants some changes to the design, then ‘communication’ goes to ‘awaiting changes’ and ‘design’ goes to the under-development stage again.</a:t>
            </a:r>
            <a:endParaRPr/>
          </a:p>
          <a:p>
            <a:pPr indent="0" lvl="0" marL="0" marR="0" rtl="0" algn="l">
              <a:lnSpc>
                <a:spcPct val="100000"/>
              </a:lnSpc>
              <a:spcBef>
                <a:spcPts val="0"/>
              </a:spcBef>
              <a:spcAft>
                <a:spcPts val="0"/>
              </a:spcAft>
              <a:buNone/>
            </a:pPr>
            <a:r>
              <a:rPr b="0" i="0" lang="en-US" sz="2000" u="none" cap="none" strike="noStrike">
                <a:solidFill>
                  <a:srgbClr val="222222"/>
                </a:solidFill>
                <a:latin typeface="Heebo"/>
                <a:ea typeface="Heebo"/>
                <a:cs typeface="Heebo"/>
                <a:sym typeface="Heebo"/>
              </a:rPr>
              <a:t>The benefit of this model is that project managers know each phase is what state and why.</a:t>
            </a:r>
            <a:endParaRPr/>
          </a:p>
          <a:p>
            <a:pPr indent="0" lvl="0" marL="0" marR="0" rtl="0" algn="l">
              <a:lnSpc>
                <a:spcPct val="100000"/>
              </a:lnSpc>
              <a:spcBef>
                <a:spcPts val="0"/>
              </a:spcBef>
              <a:spcAft>
                <a:spcPts val="0"/>
              </a:spcAft>
              <a:buNone/>
            </a:pPr>
            <a:r>
              <a:rPr b="1" i="0" lang="en-US" sz="2000" u="none" cap="none" strike="noStrike">
                <a:solidFill>
                  <a:srgbClr val="222222"/>
                </a:solidFill>
                <a:latin typeface="Heebo"/>
                <a:ea typeface="Heebo"/>
                <a:cs typeface="Heebo"/>
                <a:sym typeface="Heebo"/>
              </a:rPr>
              <a:t>Main Point</a:t>
            </a:r>
            <a:r>
              <a:rPr b="0" i="0" lang="en-US" sz="2000" u="none" cap="none" strike="noStrike">
                <a:solidFill>
                  <a:srgbClr val="222222"/>
                </a:solidFill>
                <a:latin typeface="Heebo"/>
                <a:ea typeface="Heebo"/>
                <a:cs typeface="Heebo"/>
                <a:sym typeface="Heebo"/>
              </a:rPr>
              <a:t> –  Maintain information about each phase at the activity level.</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49"/>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WHAT I S AGILITY?</a:t>
            </a:r>
            <a:endParaRPr sz="3600"/>
          </a:p>
        </p:txBody>
      </p:sp>
      <p:sp>
        <p:nvSpPr>
          <p:cNvPr id="616" name="Google Shape;616;p49"/>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617" name="Google Shape;617;p49"/>
          <p:cNvSpPr txBox="1"/>
          <p:nvPr>
            <p:ph idx="1" type="body"/>
          </p:nvPr>
        </p:nvSpPr>
        <p:spPr>
          <a:xfrm>
            <a:off x="609600" y="1589567"/>
            <a:ext cx="3886200" cy="45720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Agile is the ability to create and respond to change. It is a way of dealing with, and ultimately succeeding in, an uncertain and turbulent environment.</a:t>
            </a:r>
            <a:endParaRPr sz="2400"/>
          </a:p>
          <a:p>
            <a:pPr indent="-319405" lvl="0" marL="319405" rtl="0" algn="l">
              <a:lnSpc>
                <a:spcPct val="100000"/>
              </a:lnSpc>
              <a:spcBef>
                <a:spcPts val="700"/>
              </a:spcBef>
              <a:spcAft>
                <a:spcPts val="0"/>
              </a:spcAft>
              <a:buSzPts val="1440"/>
              <a:buChar char="◻"/>
            </a:pPr>
            <a:r>
              <a:rPr lang="en-US" sz="2400"/>
              <a:t>Software engineers must be quick on their feet if they are to accommodate the rapid changes </a:t>
            </a:r>
            <a:endParaRPr sz="2400"/>
          </a:p>
        </p:txBody>
      </p:sp>
      <p:pic>
        <p:nvPicPr>
          <p:cNvPr id="618" name="Google Shape;618;p49"/>
          <p:cNvPicPr preferRelativeResize="0"/>
          <p:nvPr>
            <p:ph idx="2" type="body"/>
          </p:nvPr>
        </p:nvPicPr>
        <p:blipFill rotWithShape="1">
          <a:blip r:embed="rId3">
            <a:alphaModFix/>
          </a:blip>
          <a:srcRect b="9537" l="4166" r="10354" t="4722"/>
          <a:stretch/>
        </p:blipFill>
        <p:spPr>
          <a:xfrm>
            <a:off x="4651375" y="2748280"/>
            <a:ext cx="4355465" cy="285940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51"/>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AGILE PRINCIPLES</a:t>
            </a:r>
            <a:endParaRPr sz="3600"/>
          </a:p>
        </p:txBody>
      </p:sp>
      <p:sp>
        <p:nvSpPr>
          <p:cNvPr id="625" name="Google Shape;625;p51"/>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626" name="Google Shape;626;p51"/>
          <p:cNvSpPr txBox="1"/>
          <p:nvPr>
            <p:ph idx="1" type="body"/>
          </p:nvPr>
        </p:nvSpPr>
        <p:spPr>
          <a:xfrm>
            <a:off x="218440" y="1589405"/>
            <a:ext cx="8660130" cy="45720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1.Our highest priority is to satisfy the customer through early and continuous delivery of valuable software.</a:t>
            </a:r>
            <a:endParaRPr sz="2400"/>
          </a:p>
          <a:p>
            <a:pPr indent="-319405" lvl="0" marL="319405" rtl="0" algn="l">
              <a:lnSpc>
                <a:spcPct val="100000"/>
              </a:lnSpc>
              <a:spcBef>
                <a:spcPts val="700"/>
              </a:spcBef>
              <a:spcAft>
                <a:spcPts val="0"/>
              </a:spcAft>
              <a:buSzPts val="1440"/>
              <a:buChar char="◻"/>
            </a:pPr>
            <a:r>
              <a:rPr lang="en-US" sz="2400"/>
              <a:t>2. Welcome changing requirements, even late in development. Agile processes harness change for the customer’s competitive advantage.</a:t>
            </a:r>
            <a:endParaRPr sz="2400"/>
          </a:p>
          <a:p>
            <a:pPr indent="-319405" lvl="0" marL="319405" rtl="0" algn="l">
              <a:lnSpc>
                <a:spcPct val="100000"/>
              </a:lnSpc>
              <a:spcBef>
                <a:spcPts val="700"/>
              </a:spcBef>
              <a:spcAft>
                <a:spcPts val="0"/>
              </a:spcAft>
              <a:buSzPts val="1440"/>
              <a:buChar char="◻"/>
            </a:pPr>
            <a:r>
              <a:rPr lang="en-US" sz="2400"/>
              <a:t>3. Deliver working software frequently, from a couple of weeks to a couple of months, with a preference to the shorter timescale.</a:t>
            </a:r>
            <a:endParaRPr sz="2400"/>
          </a:p>
          <a:p>
            <a:pPr indent="-319405" lvl="0" marL="319405" rtl="0" algn="l">
              <a:lnSpc>
                <a:spcPct val="100000"/>
              </a:lnSpc>
              <a:spcBef>
                <a:spcPts val="700"/>
              </a:spcBef>
              <a:spcAft>
                <a:spcPts val="0"/>
              </a:spcAft>
              <a:buSzPts val="1440"/>
              <a:buChar char="◻"/>
            </a:pPr>
            <a:r>
              <a:rPr lang="en-US" sz="2400"/>
              <a:t>4. Business people and developers must work together daily throughout the project.</a:t>
            </a:r>
            <a:endParaRPr sz="2400"/>
          </a:p>
          <a:p>
            <a:pPr indent="-227965" lvl="0" marL="319405" rtl="0" algn="l">
              <a:lnSpc>
                <a:spcPct val="100000"/>
              </a:lnSpc>
              <a:spcBef>
                <a:spcPts val="700"/>
              </a:spcBef>
              <a:spcAft>
                <a:spcPts val="0"/>
              </a:spcAft>
              <a:buSzPts val="1440"/>
              <a:buNone/>
            </a:pPr>
            <a:r>
              <a:t/>
            </a:r>
            <a:endParaRPr sz="24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2"/>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AGILE PRINCIPLES</a:t>
            </a:r>
            <a:endParaRPr sz="3600"/>
          </a:p>
        </p:txBody>
      </p:sp>
      <p:sp>
        <p:nvSpPr>
          <p:cNvPr id="633" name="Google Shape;633;p52"/>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634" name="Google Shape;634;p52"/>
          <p:cNvSpPr txBox="1"/>
          <p:nvPr>
            <p:ph idx="1" type="body"/>
          </p:nvPr>
        </p:nvSpPr>
        <p:spPr>
          <a:xfrm>
            <a:off x="218440" y="1589405"/>
            <a:ext cx="8660130" cy="45720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5. Build projects around motivated individuals. Give them the environment and support they need, and trust them to get the job done.</a:t>
            </a:r>
            <a:endParaRPr sz="2400"/>
          </a:p>
          <a:p>
            <a:pPr indent="-319405" lvl="0" marL="319405" rtl="0" algn="l">
              <a:lnSpc>
                <a:spcPct val="100000"/>
              </a:lnSpc>
              <a:spcBef>
                <a:spcPts val="700"/>
              </a:spcBef>
              <a:spcAft>
                <a:spcPts val="0"/>
              </a:spcAft>
              <a:buSzPts val="1440"/>
              <a:buChar char="◻"/>
            </a:pPr>
            <a:r>
              <a:rPr lang="en-US" sz="2400"/>
              <a:t>6. The most efficient and effective method of conveying information to and within a development team is face-to-face conversation.</a:t>
            </a:r>
            <a:endParaRPr sz="2400"/>
          </a:p>
          <a:p>
            <a:pPr indent="-319405" lvl="0" marL="319405" rtl="0" algn="l">
              <a:lnSpc>
                <a:spcPct val="100000"/>
              </a:lnSpc>
              <a:spcBef>
                <a:spcPts val="700"/>
              </a:spcBef>
              <a:spcAft>
                <a:spcPts val="0"/>
              </a:spcAft>
              <a:buSzPts val="1440"/>
              <a:buChar char="◻"/>
            </a:pPr>
            <a:r>
              <a:rPr lang="en-US" sz="2400"/>
              <a:t>7. Working software is the primary measure of progress.</a:t>
            </a:r>
            <a:endParaRPr sz="2400"/>
          </a:p>
          <a:p>
            <a:pPr indent="-319405" lvl="0" marL="319405" rtl="0" algn="l">
              <a:lnSpc>
                <a:spcPct val="100000"/>
              </a:lnSpc>
              <a:spcBef>
                <a:spcPts val="700"/>
              </a:spcBef>
              <a:spcAft>
                <a:spcPts val="0"/>
              </a:spcAft>
              <a:buSzPts val="1440"/>
              <a:buChar char="◻"/>
            </a:pPr>
            <a:r>
              <a:rPr lang="en-US" sz="2400"/>
              <a:t>8. Agile processes promote sustainable development. The sponsors, developers,and users should be able to maintain a constant pace indefinitely.</a:t>
            </a:r>
            <a:endParaRPr sz="2400"/>
          </a:p>
          <a:p>
            <a:pPr indent="-227965" lvl="0" marL="319405" rtl="0" algn="l">
              <a:lnSpc>
                <a:spcPct val="100000"/>
              </a:lnSpc>
              <a:spcBef>
                <a:spcPts val="700"/>
              </a:spcBef>
              <a:spcAft>
                <a:spcPts val="0"/>
              </a:spcAft>
              <a:buSzPts val="1440"/>
              <a:buNone/>
            </a:pPr>
            <a:r>
              <a:t/>
            </a:r>
            <a:endParaRPr sz="24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53"/>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AGILE PRINCIPLES</a:t>
            </a:r>
            <a:endParaRPr sz="3600"/>
          </a:p>
        </p:txBody>
      </p:sp>
      <p:sp>
        <p:nvSpPr>
          <p:cNvPr id="641" name="Google Shape;641;p53"/>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642" name="Google Shape;642;p53"/>
          <p:cNvSpPr txBox="1"/>
          <p:nvPr>
            <p:ph idx="1" type="body"/>
          </p:nvPr>
        </p:nvSpPr>
        <p:spPr>
          <a:xfrm>
            <a:off x="218440" y="1589405"/>
            <a:ext cx="8660130" cy="45720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9.Continuous attention to technical excellence and good design enhances agility.</a:t>
            </a:r>
            <a:endParaRPr sz="2400"/>
          </a:p>
          <a:p>
            <a:pPr indent="-319405" lvl="0" marL="319405" rtl="0" algn="l">
              <a:lnSpc>
                <a:spcPct val="100000"/>
              </a:lnSpc>
              <a:spcBef>
                <a:spcPts val="700"/>
              </a:spcBef>
              <a:spcAft>
                <a:spcPts val="0"/>
              </a:spcAft>
              <a:buSzPts val="1440"/>
              <a:buChar char="◻"/>
            </a:pPr>
            <a:r>
              <a:rPr lang="en-US" sz="2400"/>
              <a:t>10. Simplicity—the art of maximizing the amount of work not done—is essential.</a:t>
            </a:r>
            <a:endParaRPr sz="2400"/>
          </a:p>
          <a:p>
            <a:pPr indent="-319405" lvl="0" marL="319405" rtl="0" algn="l">
              <a:lnSpc>
                <a:spcPct val="100000"/>
              </a:lnSpc>
              <a:spcBef>
                <a:spcPts val="700"/>
              </a:spcBef>
              <a:spcAft>
                <a:spcPts val="0"/>
              </a:spcAft>
              <a:buSzPts val="1440"/>
              <a:buChar char="◻"/>
            </a:pPr>
            <a:r>
              <a:rPr lang="en-US" sz="2400"/>
              <a:t>11. The best architectures, requirements, and designs emerge from self–organizing teams.</a:t>
            </a:r>
            <a:endParaRPr sz="2400"/>
          </a:p>
          <a:p>
            <a:pPr indent="-319405" lvl="0" marL="319405" rtl="0" algn="l">
              <a:lnSpc>
                <a:spcPct val="100000"/>
              </a:lnSpc>
              <a:spcBef>
                <a:spcPts val="700"/>
              </a:spcBef>
              <a:spcAft>
                <a:spcPts val="0"/>
              </a:spcAft>
              <a:buSzPts val="1440"/>
              <a:buChar char="◻"/>
            </a:pPr>
            <a:r>
              <a:rPr lang="en-US" sz="2400"/>
              <a:t>12. At regular intervals, the team reflects on how to become more effective, then tunes and adjusts its behavior accordingly.</a:t>
            </a:r>
            <a:endParaRPr sz="24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54"/>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WHAT I S AGILITY?</a:t>
            </a:r>
            <a:endParaRPr sz="3600"/>
          </a:p>
        </p:txBody>
      </p:sp>
      <p:sp>
        <p:nvSpPr>
          <p:cNvPr id="649" name="Google Shape;649;p54"/>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650" name="Google Shape;650;p54"/>
          <p:cNvSpPr txBox="1"/>
          <p:nvPr>
            <p:ph idx="1" type="body"/>
          </p:nvPr>
        </p:nvSpPr>
        <p:spPr>
          <a:xfrm>
            <a:off x="218440" y="1589405"/>
            <a:ext cx="8660130" cy="45720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1. It is difficult to predict in advance which software requirements will persistand which will change. It is equally difficult to predict how customerpriorities will change as the project proceeds.</a:t>
            </a:r>
            <a:endParaRPr sz="2400"/>
          </a:p>
          <a:p>
            <a:pPr indent="-319405" lvl="0" marL="319405" rtl="0" algn="l">
              <a:lnSpc>
                <a:spcPct val="100000"/>
              </a:lnSpc>
              <a:spcBef>
                <a:spcPts val="700"/>
              </a:spcBef>
              <a:spcAft>
                <a:spcPts val="0"/>
              </a:spcAft>
              <a:buSzPts val="1440"/>
              <a:buChar char="◻"/>
            </a:pPr>
            <a:r>
              <a:rPr lang="en-US" sz="2400"/>
              <a:t>2. For many types of software, design and construction are interleaved. That is,both activities should be performed in tandem so that design models are proven as they are created. It is difficult to predict how much design is necessary before construction is used to prove the design.</a:t>
            </a:r>
            <a:endParaRPr sz="2400"/>
          </a:p>
          <a:p>
            <a:pPr indent="-319405" lvl="0" marL="319405" rtl="0" algn="l">
              <a:lnSpc>
                <a:spcPct val="100000"/>
              </a:lnSpc>
              <a:spcBef>
                <a:spcPts val="700"/>
              </a:spcBef>
              <a:spcAft>
                <a:spcPts val="0"/>
              </a:spcAft>
              <a:buSzPts val="1440"/>
              <a:buChar char="◻"/>
            </a:pPr>
            <a:r>
              <a:rPr lang="en-US" sz="2400"/>
              <a:t>3. Analysis, design, construction, and testing are not as predictable (from a planning point of view) as we might like</a:t>
            </a:r>
            <a:endParaRPr sz="24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55"/>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Extreme Programming</a:t>
            </a:r>
            <a:endParaRPr sz="3600"/>
          </a:p>
        </p:txBody>
      </p:sp>
      <p:sp>
        <p:nvSpPr>
          <p:cNvPr id="657" name="Google Shape;657;p55"/>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658" name="Google Shape;658;p55"/>
          <p:cNvPicPr preferRelativeResize="0"/>
          <p:nvPr>
            <p:ph idx="1" type="body"/>
          </p:nvPr>
        </p:nvPicPr>
        <p:blipFill rotWithShape="1">
          <a:blip r:embed="rId3">
            <a:alphaModFix/>
          </a:blip>
          <a:srcRect b="0" l="0" r="0" t="0"/>
          <a:stretch/>
        </p:blipFill>
        <p:spPr>
          <a:xfrm>
            <a:off x="1600200" y="1828800"/>
            <a:ext cx="6332220" cy="440753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20"/>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Extreme Programming</a:t>
            </a:r>
            <a:endParaRPr sz="3600"/>
          </a:p>
        </p:txBody>
      </p:sp>
      <p:sp>
        <p:nvSpPr>
          <p:cNvPr id="665" name="Google Shape;665;p120"/>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666" name="Google Shape;666;p120"/>
          <p:cNvSpPr txBox="1"/>
          <p:nvPr>
            <p:ph idx="1" type="body"/>
          </p:nvPr>
        </p:nvSpPr>
        <p:spPr>
          <a:xfrm>
            <a:off x="218440" y="1589405"/>
            <a:ext cx="8660130" cy="5143904"/>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000"/>
              <a:t>Extreme Programming (XP) is an Agile software development methodology that emphasizes close collaboration, continuous feedback, and iterative development. It focuses on delivering high-quality software through practices that promote teamwork, simplicity, and adaptability.</a:t>
            </a:r>
            <a:endParaRPr/>
          </a:p>
          <a:p>
            <a:pPr indent="-297180" lvl="0" marL="457200" rtl="0" algn="l">
              <a:lnSpc>
                <a:spcPct val="100000"/>
              </a:lnSpc>
              <a:spcBef>
                <a:spcPts val="700"/>
              </a:spcBef>
              <a:spcAft>
                <a:spcPts val="0"/>
              </a:spcAft>
              <a:buSzPts val="1080"/>
              <a:buChar char="◻"/>
            </a:pPr>
            <a:r>
              <a:rPr lang="en-US" sz="2000"/>
              <a:t>Extreme Programming (XP) involves a set of core practices and values that guide the development process. These practices are designed to enable teams to respond quickly to changing requirements, produce high-quality code, and maintain a sustainable pace of work.</a:t>
            </a:r>
            <a:endParaRPr/>
          </a:p>
          <a:p>
            <a:pPr indent="-297180" lvl="0" marL="457200" rtl="0" algn="l">
              <a:lnSpc>
                <a:spcPct val="100000"/>
              </a:lnSpc>
              <a:spcBef>
                <a:spcPts val="700"/>
              </a:spcBef>
              <a:spcAft>
                <a:spcPts val="0"/>
              </a:spcAft>
              <a:buSzPts val="1080"/>
              <a:buChar char="◻"/>
            </a:pPr>
            <a:r>
              <a:rPr lang="en-US" sz="2000"/>
              <a:t>The core values of Extreme Programming (XP) are:</a:t>
            </a:r>
            <a:endParaRPr/>
          </a:p>
          <a:p>
            <a:pPr indent="-297180" lvl="0" marL="457200" rtl="0" algn="l">
              <a:lnSpc>
                <a:spcPct val="100000"/>
              </a:lnSpc>
              <a:spcBef>
                <a:spcPts val="700"/>
              </a:spcBef>
              <a:spcAft>
                <a:spcPts val="0"/>
              </a:spcAft>
              <a:buSzPts val="1080"/>
              <a:buChar char="◻"/>
            </a:pPr>
            <a:r>
              <a:rPr lang="en-US" sz="2000"/>
              <a:t>Communication: XP emphasizes effective communication and collaboration among team members, stakeholders, and customers. Frequent and open communication helps to ensure that everyone is aligned, understands the requirements, and can make informed decisions.</a:t>
            </a:r>
            <a:endParaRPr/>
          </a:p>
          <a:p>
            <a:pPr indent="-227965" lvl="0" marL="319405" rtl="0" algn="l">
              <a:lnSpc>
                <a:spcPct val="100000"/>
              </a:lnSpc>
              <a:spcBef>
                <a:spcPts val="0"/>
              </a:spcBef>
              <a:spcAft>
                <a:spcPts val="0"/>
              </a:spcAft>
              <a:buSzPts val="1440"/>
              <a:buNone/>
            </a:pPr>
            <a:r>
              <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8"/>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Software Characteristics</a:t>
            </a:r>
            <a:endParaRPr/>
          </a:p>
        </p:txBody>
      </p:sp>
      <p:sp>
        <p:nvSpPr>
          <p:cNvPr id="160" name="Google Shape;160;p8"/>
          <p:cNvSpPr txBox="1"/>
          <p:nvPr>
            <p:ph idx="1" type="body"/>
          </p:nvPr>
        </p:nvSpPr>
        <p:spPr>
          <a:xfrm>
            <a:off x="609600" y="1589405"/>
            <a:ext cx="7844155" cy="4572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740"/>
              <a:buNone/>
            </a:pPr>
            <a:r>
              <a:rPr lang="en-US"/>
              <a:t>2. Software doesn't "wear out."</a:t>
            </a:r>
            <a:endParaRPr/>
          </a:p>
          <a:p>
            <a:pPr indent="0" lvl="0" marL="0" rtl="0" algn="l">
              <a:lnSpc>
                <a:spcPct val="100000"/>
              </a:lnSpc>
              <a:spcBef>
                <a:spcPts val="700"/>
              </a:spcBef>
              <a:spcAft>
                <a:spcPts val="0"/>
              </a:spcAft>
              <a:buSzPts val="1740"/>
              <a:buNone/>
            </a:pPr>
            <a:r>
              <a:t/>
            </a:r>
            <a:endParaRPr/>
          </a:p>
        </p:txBody>
      </p:sp>
      <p:sp>
        <p:nvSpPr>
          <p:cNvPr id="161" name="Google Shape;161;p8"/>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162" name="Google Shape;162;p8"/>
          <p:cNvPicPr preferRelativeResize="0"/>
          <p:nvPr>
            <p:ph idx="2" type="body"/>
          </p:nvPr>
        </p:nvPicPr>
        <p:blipFill rotWithShape="1">
          <a:blip r:embed="rId3">
            <a:alphaModFix/>
          </a:blip>
          <a:srcRect b="0" l="0" r="0" t="0"/>
          <a:stretch/>
        </p:blipFill>
        <p:spPr>
          <a:xfrm>
            <a:off x="1752600" y="2590800"/>
            <a:ext cx="5486400" cy="369062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21"/>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Extreme Programming</a:t>
            </a:r>
            <a:endParaRPr sz="3600"/>
          </a:p>
        </p:txBody>
      </p:sp>
      <p:sp>
        <p:nvSpPr>
          <p:cNvPr id="673" name="Google Shape;673;p121"/>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674" name="Google Shape;674;p121"/>
          <p:cNvSpPr txBox="1"/>
          <p:nvPr>
            <p:ph idx="1" type="body"/>
          </p:nvPr>
        </p:nvSpPr>
        <p:spPr>
          <a:xfrm>
            <a:off x="218440" y="1589405"/>
            <a:ext cx="8660130" cy="5143904"/>
          </a:xfrm>
          <a:prstGeom prst="rect">
            <a:avLst/>
          </a:prstGeom>
          <a:noFill/>
          <a:ln>
            <a:noFill/>
          </a:ln>
        </p:spPr>
        <p:txBody>
          <a:bodyPr anchorCtr="0" anchor="t" bIns="45700" lIns="91425" spcFirstLastPara="1" rIns="91425" wrap="square" tIns="45700">
            <a:noAutofit/>
          </a:bodyPr>
          <a:lstStyle/>
          <a:p>
            <a:pPr indent="-297180" lvl="0" marL="457200" rtl="0" algn="l">
              <a:lnSpc>
                <a:spcPct val="100000"/>
              </a:lnSpc>
              <a:spcBef>
                <a:spcPts val="700"/>
              </a:spcBef>
              <a:spcAft>
                <a:spcPts val="0"/>
              </a:spcAft>
              <a:buSzPts val="1080"/>
              <a:buChar char="◻"/>
            </a:pPr>
            <a:r>
              <a:rPr lang="en-US" sz="2000"/>
              <a:t>Simplicity: XP advocates for simplicity in both code and processes. The focus is on delivering the simplest solution that fulfills the requirements, avoiding unnecessary complexity that could lead to errors or difficulties in maintaining the codebase.</a:t>
            </a:r>
            <a:endParaRPr/>
          </a:p>
          <a:p>
            <a:pPr indent="-297180" lvl="0" marL="457200" rtl="0" algn="l">
              <a:lnSpc>
                <a:spcPct val="100000"/>
              </a:lnSpc>
              <a:spcBef>
                <a:spcPts val="700"/>
              </a:spcBef>
              <a:spcAft>
                <a:spcPts val="0"/>
              </a:spcAft>
              <a:buSzPts val="1080"/>
              <a:buChar char="◻"/>
            </a:pPr>
            <a:r>
              <a:rPr lang="en-US" sz="2000"/>
              <a:t>Feedback: Continuous feedback is crucial in XP. It involves getting feedback from customers, stakeholders, and team members throughout the development process to refine and improve the software. Feedback loops are used to validate the implemented functionality and make necessary adjustments.</a:t>
            </a:r>
            <a:endParaRPr/>
          </a:p>
          <a:p>
            <a:pPr indent="-297180" lvl="0" marL="457200" rtl="0" algn="l">
              <a:lnSpc>
                <a:spcPct val="100000"/>
              </a:lnSpc>
              <a:spcBef>
                <a:spcPts val="700"/>
              </a:spcBef>
              <a:spcAft>
                <a:spcPts val="0"/>
              </a:spcAft>
              <a:buSzPts val="1080"/>
              <a:buChar char="◻"/>
            </a:pPr>
            <a:r>
              <a:rPr lang="en-US" sz="2000"/>
              <a:t>Courage: XP encourages team members to have the courage to make decisions, take ownership of their work, and continuously improve. This value promotes an environment where individuals feel empowered to voice their ideas, experiment, and make necessary changes.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22"/>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Extreme Programming</a:t>
            </a:r>
            <a:endParaRPr sz="3600"/>
          </a:p>
        </p:txBody>
      </p:sp>
      <p:sp>
        <p:nvSpPr>
          <p:cNvPr id="681" name="Google Shape;681;p122"/>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682" name="Google Shape;682;p122"/>
          <p:cNvSpPr txBox="1"/>
          <p:nvPr>
            <p:ph idx="1" type="body"/>
          </p:nvPr>
        </p:nvSpPr>
        <p:spPr>
          <a:xfrm>
            <a:off x="218440" y="1589405"/>
            <a:ext cx="8660130" cy="5143904"/>
          </a:xfrm>
          <a:prstGeom prst="rect">
            <a:avLst/>
          </a:prstGeom>
          <a:noFill/>
          <a:ln>
            <a:noFill/>
          </a:ln>
        </p:spPr>
        <p:txBody>
          <a:bodyPr anchorCtr="0" anchor="t" bIns="45700" lIns="91425" spcFirstLastPara="1" rIns="91425" wrap="square" tIns="45700">
            <a:noAutofit/>
          </a:bodyPr>
          <a:lstStyle/>
          <a:p>
            <a:pPr indent="-297180" lvl="0" marL="457200" rtl="0" algn="l">
              <a:lnSpc>
                <a:spcPct val="100000"/>
              </a:lnSpc>
              <a:spcBef>
                <a:spcPts val="700"/>
              </a:spcBef>
              <a:spcAft>
                <a:spcPts val="0"/>
              </a:spcAft>
              <a:buSzPts val="1080"/>
              <a:buChar char="◻"/>
            </a:pPr>
            <a:r>
              <a:rPr lang="en-US" sz="2000"/>
              <a:t>Respect: XP fosters a culture of respect among team members. It values the expertise and opinions of each team member and encourages a collaborative and supportive environment.</a:t>
            </a:r>
            <a:endParaRPr/>
          </a:p>
          <a:p>
            <a:pPr indent="-297180" lvl="0" marL="457200" rtl="0" algn="l">
              <a:lnSpc>
                <a:spcPct val="100000"/>
              </a:lnSpc>
              <a:spcBef>
                <a:spcPts val="700"/>
              </a:spcBef>
              <a:spcAft>
                <a:spcPts val="0"/>
              </a:spcAft>
              <a:buSzPts val="1080"/>
              <a:buChar char="◻"/>
            </a:pPr>
            <a:r>
              <a:rPr lang="en-US" sz="2000"/>
              <a:t>The core practices of Extreme Programming (XP) include:</a:t>
            </a:r>
            <a:endParaRPr/>
          </a:p>
          <a:p>
            <a:pPr indent="-297180" lvl="0" marL="457200" rtl="0" algn="l">
              <a:lnSpc>
                <a:spcPct val="100000"/>
              </a:lnSpc>
              <a:spcBef>
                <a:spcPts val="700"/>
              </a:spcBef>
              <a:spcAft>
                <a:spcPts val="0"/>
              </a:spcAft>
              <a:buSzPts val="1080"/>
              <a:buChar char="◻"/>
            </a:pPr>
            <a:r>
              <a:rPr lang="en-US" sz="2000"/>
              <a:t>Test-Driven Development (TDD): Developers write tests before writing the code. It helps ensure that the code is functional, maintainable, and robust.</a:t>
            </a:r>
            <a:endParaRPr/>
          </a:p>
          <a:p>
            <a:pPr indent="-297180" lvl="0" marL="457200" rtl="0" algn="l">
              <a:lnSpc>
                <a:spcPct val="100000"/>
              </a:lnSpc>
              <a:spcBef>
                <a:spcPts val="700"/>
              </a:spcBef>
              <a:spcAft>
                <a:spcPts val="0"/>
              </a:spcAft>
              <a:buSzPts val="1080"/>
              <a:buChar char="◻"/>
            </a:pPr>
            <a:r>
              <a:rPr lang="en-US" sz="2000"/>
              <a:t>Pair Programming: Two developers work together on the same task, with one writing the code and the other reviewing it. Pair programming promotes knowledge sharing, code quality, and collaboration.</a:t>
            </a:r>
            <a:endParaRPr/>
          </a:p>
          <a:p>
            <a:pPr indent="-297180" lvl="0" marL="457200" rtl="0" algn="l">
              <a:lnSpc>
                <a:spcPct val="100000"/>
              </a:lnSpc>
              <a:spcBef>
                <a:spcPts val="700"/>
              </a:spcBef>
              <a:spcAft>
                <a:spcPts val="0"/>
              </a:spcAft>
              <a:buSzPts val="1080"/>
              <a:buChar char="◻"/>
            </a:pPr>
            <a:r>
              <a:rPr lang="en-US" sz="2000"/>
              <a:t>Continuous Integration: Developers frequently integrate their code changes into a shared repository. It allows for early detection of integration issues and maintains a working and stable codebase.</a:t>
            </a:r>
            <a:endParaRPr/>
          </a:p>
          <a:p>
            <a:pPr indent="-228600" lvl="0" marL="457200" rtl="0" algn="l">
              <a:lnSpc>
                <a:spcPct val="100000"/>
              </a:lnSpc>
              <a:spcBef>
                <a:spcPts val="700"/>
              </a:spcBef>
              <a:spcAft>
                <a:spcPts val="0"/>
              </a:spcAft>
              <a:buSzPts val="1080"/>
              <a:buNone/>
            </a:pPr>
            <a:r>
              <a:t/>
            </a:r>
            <a:endParaRPr sz="20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23"/>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Extreme Programming</a:t>
            </a:r>
            <a:endParaRPr sz="3600"/>
          </a:p>
        </p:txBody>
      </p:sp>
      <p:sp>
        <p:nvSpPr>
          <p:cNvPr id="689" name="Google Shape;689;p123"/>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690" name="Google Shape;690;p123"/>
          <p:cNvSpPr txBox="1"/>
          <p:nvPr>
            <p:ph idx="1" type="body"/>
          </p:nvPr>
        </p:nvSpPr>
        <p:spPr>
          <a:xfrm>
            <a:off x="218440" y="1589405"/>
            <a:ext cx="8660130" cy="5143904"/>
          </a:xfrm>
          <a:prstGeom prst="rect">
            <a:avLst/>
          </a:prstGeom>
          <a:noFill/>
          <a:ln>
            <a:noFill/>
          </a:ln>
        </p:spPr>
        <p:txBody>
          <a:bodyPr anchorCtr="0" anchor="t" bIns="45700" lIns="91425" spcFirstLastPara="1" rIns="91425" wrap="square" tIns="45700">
            <a:noAutofit/>
          </a:bodyPr>
          <a:lstStyle/>
          <a:p>
            <a:pPr indent="-297180" lvl="0" marL="457200" rtl="0" algn="l">
              <a:lnSpc>
                <a:spcPct val="100000"/>
              </a:lnSpc>
              <a:spcBef>
                <a:spcPts val="700"/>
              </a:spcBef>
              <a:spcAft>
                <a:spcPts val="0"/>
              </a:spcAft>
              <a:buSzPts val="1080"/>
              <a:buChar char="◻"/>
            </a:pPr>
            <a:r>
              <a:rPr lang="en-US" sz="2000"/>
              <a:t>Refactoring: Code is continuously improved without changing its external behavior. Refactoring helps keep the codebase clean, maintainable, and adaptable to future changes.</a:t>
            </a:r>
            <a:endParaRPr/>
          </a:p>
          <a:p>
            <a:pPr indent="-297180" lvl="0" marL="457200" rtl="0" algn="l">
              <a:lnSpc>
                <a:spcPct val="100000"/>
              </a:lnSpc>
              <a:spcBef>
                <a:spcPts val="700"/>
              </a:spcBef>
              <a:spcAft>
                <a:spcPts val="0"/>
              </a:spcAft>
              <a:buSzPts val="1080"/>
              <a:buChar char="◻"/>
            </a:pPr>
            <a:r>
              <a:rPr lang="en-US" sz="2000"/>
              <a:t>Small Releases: Software is released in small increments, allowing for early and frequent delivery of functionality. This practice enables stakeholders to provide feedback and helps validate assumptions.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56"/>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Requirements engineering</a:t>
            </a:r>
            <a:endParaRPr sz="3600"/>
          </a:p>
        </p:txBody>
      </p:sp>
      <p:sp>
        <p:nvSpPr>
          <p:cNvPr id="697" name="Google Shape;697;p56"/>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698" name="Google Shape;698;p56"/>
          <p:cNvSpPr txBox="1"/>
          <p:nvPr>
            <p:ph idx="1" type="body"/>
          </p:nvPr>
        </p:nvSpPr>
        <p:spPr>
          <a:xfrm>
            <a:off x="414020" y="1589405"/>
            <a:ext cx="8326120" cy="4755515"/>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740"/>
              <a:buChar char="◻"/>
            </a:pPr>
            <a:r>
              <a:rPr lang="en-US"/>
              <a:t>The broad spectrum of tasks and techniques that lead to an understanding of requirements is called requirements engineering.</a:t>
            </a:r>
            <a:endParaRPr/>
          </a:p>
          <a:p>
            <a:pPr indent="-319405" lvl="0" marL="319405" rtl="0" algn="l">
              <a:lnSpc>
                <a:spcPct val="100000"/>
              </a:lnSpc>
              <a:spcBef>
                <a:spcPts val="700"/>
              </a:spcBef>
              <a:spcAft>
                <a:spcPts val="0"/>
              </a:spcAft>
              <a:buSzPts val="1740"/>
              <a:buChar char="◻"/>
            </a:pPr>
            <a:r>
              <a:rPr lang="en-US"/>
              <a:t>Requirements engineering provides the appropriate mechanism for understanding what the customer wants, analyzing need, assessing feasibility, negotiating a reasonable solution, specifying the solution unambiguously, validating the specification, and managing the requirements as they are transformed into an operational system</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57"/>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Requirements engineering</a:t>
            </a:r>
            <a:endParaRPr sz="3600"/>
          </a:p>
        </p:txBody>
      </p:sp>
      <p:sp>
        <p:nvSpPr>
          <p:cNvPr id="705" name="Google Shape;705;p57"/>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706" name="Google Shape;706;p57"/>
          <p:cNvSpPr txBox="1"/>
          <p:nvPr>
            <p:ph idx="1" type="body"/>
          </p:nvPr>
        </p:nvSpPr>
        <p:spPr>
          <a:xfrm>
            <a:off x="414020" y="1589405"/>
            <a:ext cx="8326120" cy="4755515"/>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740"/>
              <a:buChar char="◻"/>
            </a:pPr>
            <a:r>
              <a:rPr lang="en-US"/>
              <a:t>It encompasses seven distinct tasks: inception, elicitation, elaboration, negotiation, specification, validation, and management. It is important to note that some of these tasks occur in parallel and all are adapted to the needs of the project.</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58"/>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Inception</a:t>
            </a:r>
            <a:endParaRPr sz="3600"/>
          </a:p>
        </p:txBody>
      </p:sp>
      <p:sp>
        <p:nvSpPr>
          <p:cNvPr id="713" name="Google Shape;713;p58"/>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714" name="Google Shape;714;p58"/>
          <p:cNvSpPr txBox="1"/>
          <p:nvPr>
            <p:ph idx="1" type="body"/>
          </p:nvPr>
        </p:nvSpPr>
        <p:spPr>
          <a:xfrm>
            <a:off x="414020" y="1589405"/>
            <a:ext cx="8326120" cy="4755515"/>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740"/>
              <a:buChar char="◻"/>
            </a:pPr>
            <a:r>
              <a:rPr lang="en-US" sz="2900">
                <a:solidFill>
                  <a:schemeClr val="dk1"/>
                </a:solidFill>
                <a:latin typeface="Twentieth Century"/>
                <a:ea typeface="Twentieth Century"/>
                <a:cs typeface="Twentieth Century"/>
                <a:sym typeface="Twentieth Century"/>
              </a:rPr>
              <a:t>At project inception, you establish a basic understanding of the problem, the people who want a solution, the nature of the solution that is desired, and the effectiveness of preliminary communication and collaboration between the other stakeholders</a:t>
            </a:r>
            <a:r>
              <a:rPr lang="en-US"/>
              <a:t> </a:t>
            </a:r>
            <a:r>
              <a:rPr lang="en-US" sz="2900">
                <a:solidFill>
                  <a:schemeClr val="dk1"/>
                </a:solidFill>
                <a:latin typeface="Twentieth Century"/>
                <a:ea typeface="Twentieth Century"/>
                <a:cs typeface="Twentieth Century"/>
                <a:sym typeface="Twentieth Century"/>
              </a:rPr>
              <a:t>and the software team</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59"/>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3600"/>
          </a:p>
        </p:txBody>
      </p:sp>
      <p:sp>
        <p:nvSpPr>
          <p:cNvPr id="721" name="Google Shape;721;p59"/>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722" name="Google Shape;722;p59"/>
          <p:cNvSpPr txBox="1"/>
          <p:nvPr>
            <p:ph idx="1" type="body"/>
          </p:nvPr>
        </p:nvSpPr>
        <p:spPr>
          <a:xfrm>
            <a:off x="414020" y="1589405"/>
            <a:ext cx="8326120" cy="4755515"/>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740"/>
              <a:buChar char="◻"/>
            </a:pPr>
            <a:r>
              <a:rPr lang="en-US" sz="2900">
                <a:solidFill>
                  <a:schemeClr val="dk1"/>
                </a:solidFill>
                <a:latin typeface="Twentieth Century"/>
                <a:ea typeface="Twentieth Century"/>
                <a:cs typeface="Twentieth Century"/>
                <a:sym typeface="Twentieth Century"/>
              </a:rPr>
              <a:t>Feasibility study</a:t>
            </a:r>
            <a:endParaRPr/>
          </a:p>
          <a:p>
            <a:pPr indent="-319405" lvl="0" marL="319405" rtl="0" algn="l">
              <a:lnSpc>
                <a:spcPct val="100000"/>
              </a:lnSpc>
              <a:spcBef>
                <a:spcPts val="700"/>
              </a:spcBef>
              <a:spcAft>
                <a:spcPts val="0"/>
              </a:spcAft>
              <a:buSzPts val="1740"/>
              <a:buChar char="◻"/>
            </a:pPr>
            <a:r>
              <a:rPr lang="en-US" sz="2900">
                <a:solidFill>
                  <a:schemeClr val="dk1"/>
                </a:solidFill>
                <a:latin typeface="Twentieth Century"/>
                <a:ea typeface="Twentieth Century"/>
                <a:cs typeface="Twentieth Century"/>
                <a:sym typeface="Twentieth Century"/>
              </a:rPr>
              <a:t>When the client approaches the organization for getting the desired product developed, it comes up with rough idea about what all functions the software must perform and which all features are expected from the software.</a:t>
            </a:r>
            <a:endParaRPr/>
          </a:p>
          <a:p>
            <a:pPr indent="-319405" lvl="0" marL="319405" rtl="0" algn="l">
              <a:lnSpc>
                <a:spcPct val="100000"/>
              </a:lnSpc>
              <a:spcBef>
                <a:spcPts val="700"/>
              </a:spcBef>
              <a:spcAft>
                <a:spcPts val="0"/>
              </a:spcAft>
              <a:buSzPts val="1740"/>
              <a:buChar char="◻"/>
            </a:pPr>
            <a:r>
              <a:rPr lang="en-US" sz="2900">
                <a:solidFill>
                  <a:schemeClr val="dk1"/>
                </a:solidFill>
                <a:latin typeface="Twentieth Century"/>
                <a:ea typeface="Twentieth Century"/>
                <a:cs typeface="Twentieth Century"/>
                <a:sym typeface="Twentieth Century"/>
              </a:rPr>
              <a:t>Referencing to this information, the analysts does a detailed study about whether the desired system and its functionality are feasible to develop.</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60"/>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Elicitation</a:t>
            </a:r>
            <a:endParaRPr sz="3600"/>
          </a:p>
        </p:txBody>
      </p:sp>
      <p:sp>
        <p:nvSpPr>
          <p:cNvPr id="729" name="Google Shape;729;p60"/>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730" name="Google Shape;730;p60"/>
          <p:cNvSpPr txBox="1"/>
          <p:nvPr>
            <p:ph idx="1" type="body"/>
          </p:nvPr>
        </p:nvSpPr>
        <p:spPr>
          <a:xfrm>
            <a:off x="414020" y="1589405"/>
            <a:ext cx="8326120" cy="4755515"/>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740"/>
              <a:buChar char="◻"/>
            </a:pPr>
            <a:r>
              <a:rPr lang="en-US" sz="2900">
                <a:solidFill>
                  <a:schemeClr val="dk1"/>
                </a:solidFill>
                <a:latin typeface="Twentieth Century"/>
                <a:ea typeface="Twentieth Century"/>
                <a:cs typeface="Twentieth Century"/>
                <a:sym typeface="Twentieth Century"/>
              </a:rPr>
              <a:t>This is also known as the gathering of requirements. Here, requirements are identified with the help of customers and existing systems processes, if available.</a:t>
            </a:r>
            <a:endParaRPr/>
          </a:p>
          <a:p>
            <a:pPr indent="-319405" lvl="0" marL="319405" rtl="0" algn="l">
              <a:lnSpc>
                <a:spcPct val="100000"/>
              </a:lnSpc>
              <a:spcBef>
                <a:spcPts val="700"/>
              </a:spcBef>
              <a:spcAft>
                <a:spcPts val="0"/>
              </a:spcAft>
              <a:buSzPts val="1740"/>
              <a:buChar char="◻"/>
            </a:pPr>
            <a:r>
              <a:rPr lang="en-US" sz="2900">
                <a:solidFill>
                  <a:schemeClr val="dk1"/>
                </a:solidFill>
                <a:latin typeface="Twentieth Century"/>
                <a:ea typeface="Twentieth Century"/>
                <a:cs typeface="Twentieth Century"/>
                <a:sym typeface="Twentieth Century"/>
              </a:rPr>
              <a:t>Analysis of requirements starts with requirement elicitation. The requirements are analyzed to identify inconsistencies, defects, omission, etc. We describe requirements in terms of relationships and also resolve conflicts if any.</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61"/>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Elicitation</a:t>
            </a:r>
            <a:endParaRPr sz="3600"/>
          </a:p>
        </p:txBody>
      </p:sp>
      <p:sp>
        <p:nvSpPr>
          <p:cNvPr id="737" name="Google Shape;737;p61"/>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738" name="Google Shape;738;p61"/>
          <p:cNvSpPr txBox="1"/>
          <p:nvPr>
            <p:ph idx="1" type="body"/>
          </p:nvPr>
        </p:nvSpPr>
        <p:spPr>
          <a:xfrm>
            <a:off x="414020" y="1589405"/>
            <a:ext cx="8326120" cy="4755515"/>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740"/>
              <a:buChar char="◻"/>
            </a:pPr>
            <a:r>
              <a:rPr lang="en-US" sz="2900">
                <a:solidFill>
                  <a:schemeClr val="dk1"/>
                </a:solidFill>
                <a:latin typeface="Twentieth Century"/>
                <a:ea typeface="Twentieth Century"/>
                <a:cs typeface="Twentieth Century"/>
                <a:sym typeface="Twentieth Century"/>
              </a:rPr>
              <a:t>Requirements Elicitation is the process to find out the requirements for an intended software system by communicating with client, end users, system users and others who have a stake in the software system development.</a:t>
            </a:r>
            <a:endParaRPr/>
          </a:p>
          <a:p>
            <a:pPr indent="-208915" lvl="0" marL="319405" rtl="0" algn="l">
              <a:lnSpc>
                <a:spcPct val="100000"/>
              </a:lnSpc>
              <a:spcBef>
                <a:spcPts val="700"/>
              </a:spcBef>
              <a:spcAft>
                <a:spcPts val="0"/>
              </a:spcAft>
              <a:buSzPts val="1740"/>
              <a:buNone/>
            </a:pPr>
            <a:r>
              <a:t/>
            </a:r>
            <a:endParaRPr sz="2900">
              <a:solidFill>
                <a:schemeClr val="dk1"/>
              </a:solidFill>
              <a:latin typeface="Twentieth Century"/>
              <a:ea typeface="Twentieth Century"/>
              <a:cs typeface="Twentieth Century"/>
              <a:sym typeface="Twentieth Century"/>
            </a:endParaRPr>
          </a:p>
          <a:p>
            <a:pPr indent="-319405" lvl="0" marL="319405" rtl="0" algn="l">
              <a:lnSpc>
                <a:spcPct val="100000"/>
              </a:lnSpc>
              <a:spcBef>
                <a:spcPts val="700"/>
              </a:spcBef>
              <a:spcAft>
                <a:spcPts val="0"/>
              </a:spcAft>
              <a:buSzPts val="1740"/>
              <a:buChar char="◻"/>
            </a:pPr>
            <a:r>
              <a:rPr lang="en-US" sz="2900">
                <a:solidFill>
                  <a:schemeClr val="dk1"/>
                </a:solidFill>
                <a:latin typeface="Twentieth Century"/>
                <a:ea typeface="Twentieth Century"/>
                <a:cs typeface="Twentieth Century"/>
                <a:sym typeface="Twentieth Century"/>
              </a:rPr>
              <a:t>There are various ways to discover requirements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62"/>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Elicitation</a:t>
            </a:r>
            <a:endParaRPr sz="3600"/>
          </a:p>
        </p:txBody>
      </p:sp>
      <p:sp>
        <p:nvSpPr>
          <p:cNvPr id="745" name="Google Shape;745;p62"/>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746" name="Google Shape;746;p62"/>
          <p:cNvSpPr txBox="1"/>
          <p:nvPr>
            <p:ph idx="1" type="body"/>
          </p:nvPr>
        </p:nvSpPr>
        <p:spPr>
          <a:xfrm>
            <a:off x="414020" y="1589405"/>
            <a:ext cx="8326120" cy="4755515"/>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740"/>
              <a:buChar char="◻"/>
            </a:pPr>
            <a:r>
              <a:rPr lang="en-US" sz="2900">
                <a:solidFill>
                  <a:schemeClr val="dk1"/>
                </a:solidFill>
                <a:latin typeface="Twentieth Century"/>
                <a:ea typeface="Twentieth Century"/>
                <a:cs typeface="Twentieth Century"/>
                <a:sym typeface="Twentieth Century"/>
              </a:rPr>
              <a:t>Interviews</a:t>
            </a:r>
            <a:endParaRPr/>
          </a:p>
          <a:p>
            <a:pPr indent="-319405" lvl="0" marL="319405" rtl="0" algn="l">
              <a:lnSpc>
                <a:spcPct val="100000"/>
              </a:lnSpc>
              <a:spcBef>
                <a:spcPts val="700"/>
              </a:spcBef>
              <a:spcAft>
                <a:spcPts val="0"/>
              </a:spcAft>
              <a:buSzPts val="1740"/>
              <a:buChar char="◻"/>
            </a:pPr>
            <a:r>
              <a:rPr lang="en-US" sz="2900">
                <a:solidFill>
                  <a:schemeClr val="dk1"/>
                </a:solidFill>
                <a:latin typeface="Twentieth Century"/>
                <a:ea typeface="Twentieth Century"/>
                <a:cs typeface="Twentieth Century"/>
                <a:sym typeface="Twentieth Century"/>
              </a:rPr>
              <a:t>Interviews are strong medium to collect requirements. Organization may conduct several types of interviews such as:</a:t>
            </a:r>
            <a:endParaRPr/>
          </a:p>
          <a:p>
            <a:pPr indent="-319405" lvl="0" marL="319405" rtl="0" algn="l">
              <a:lnSpc>
                <a:spcPct val="100000"/>
              </a:lnSpc>
              <a:spcBef>
                <a:spcPts val="700"/>
              </a:spcBef>
              <a:spcAft>
                <a:spcPts val="0"/>
              </a:spcAft>
              <a:buSzPts val="1740"/>
              <a:buChar char="◻"/>
            </a:pPr>
            <a:r>
              <a:rPr lang="en-US" sz="2900">
                <a:solidFill>
                  <a:schemeClr val="dk1"/>
                </a:solidFill>
                <a:latin typeface="Twentieth Century"/>
                <a:ea typeface="Twentieth Century"/>
                <a:cs typeface="Twentieth Century"/>
                <a:sym typeface="Twentieth Century"/>
              </a:rPr>
              <a:t>Structured (closed) interviews, where every single information to gather is decided in advance, they follow pattern and matter of discussion firmly.</a:t>
            </a:r>
            <a:endParaRPr/>
          </a:p>
          <a:p>
            <a:pPr indent="-319405" lvl="0" marL="319405" rtl="0" algn="l">
              <a:lnSpc>
                <a:spcPct val="100000"/>
              </a:lnSpc>
              <a:spcBef>
                <a:spcPts val="700"/>
              </a:spcBef>
              <a:spcAft>
                <a:spcPts val="0"/>
              </a:spcAft>
              <a:buSzPts val="1740"/>
              <a:buChar char="◻"/>
            </a:pPr>
            <a:r>
              <a:rPr lang="en-US" sz="2900">
                <a:solidFill>
                  <a:schemeClr val="dk1"/>
                </a:solidFill>
                <a:latin typeface="Twentieth Century"/>
                <a:ea typeface="Twentieth Century"/>
                <a:cs typeface="Twentieth Century"/>
                <a:sym typeface="Twentieth Century"/>
              </a:rPr>
              <a:t>Non-structured (open) interviews, where information to gather is not decided in advance, more flexible and less biased.</a:t>
            </a:r>
            <a:endParaRPr/>
          </a:p>
          <a:p>
            <a:pPr indent="-208915" lvl="0" marL="319405" rtl="0" algn="l">
              <a:lnSpc>
                <a:spcPct val="100000"/>
              </a:lnSpc>
              <a:spcBef>
                <a:spcPts val="700"/>
              </a:spcBef>
              <a:spcAft>
                <a:spcPts val="0"/>
              </a:spcAft>
              <a:buSzPts val="1740"/>
              <a:buNone/>
            </a:pPr>
            <a:r>
              <a:t/>
            </a:r>
            <a:endParaRPr sz="29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9"/>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Software Characteristics</a:t>
            </a:r>
            <a:endParaRPr/>
          </a:p>
        </p:txBody>
      </p:sp>
      <p:sp>
        <p:nvSpPr>
          <p:cNvPr id="169" name="Google Shape;169;p9"/>
          <p:cNvSpPr txBox="1"/>
          <p:nvPr>
            <p:ph idx="1" type="body"/>
          </p:nvPr>
        </p:nvSpPr>
        <p:spPr>
          <a:xfrm>
            <a:off x="247015" y="1589405"/>
            <a:ext cx="8896350" cy="4572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740"/>
              <a:buNone/>
            </a:pPr>
            <a:r>
              <a:rPr lang="en-US"/>
              <a:t>3. Although the industry is moving toward component-based assembly, most software continues to be custom built.</a:t>
            </a:r>
            <a:endParaRPr/>
          </a:p>
        </p:txBody>
      </p:sp>
      <p:sp>
        <p:nvSpPr>
          <p:cNvPr id="170" name="Google Shape;170;p9"/>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63"/>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Elicitation</a:t>
            </a:r>
            <a:endParaRPr sz="3600"/>
          </a:p>
        </p:txBody>
      </p:sp>
      <p:sp>
        <p:nvSpPr>
          <p:cNvPr id="753" name="Google Shape;753;p63"/>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754" name="Google Shape;754;p63"/>
          <p:cNvSpPr txBox="1"/>
          <p:nvPr>
            <p:ph idx="1" type="body"/>
          </p:nvPr>
        </p:nvSpPr>
        <p:spPr>
          <a:xfrm>
            <a:off x="414020" y="1589405"/>
            <a:ext cx="8326120" cy="4755515"/>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740"/>
              <a:buChar char="◻"/>
            </a:pPr>
            <a:r>
              <a:rPr lang="en-US"/>
              <a:t>Oral interviews</a:t>
            </a:r>
            <a:endParaRPr/>
          </a:p>
          <a:p>
            <a:pPr indent="-319405" lvl="0" marL="319405" rtl="0" algn="l">
              <a:lnSpc>
                <a:spcPct val="100000"/>
              </a:lnSpc>
              <a:spcBef>
                <a:spcPts val="700"/>
              </a:spcBef>
              <a:spcAft>
                <a:spcPts val="0"/>
              </a:spcAft>
              <a:buSzPts val="1740"/>
              <a:buChar char="◻"/>
            </a:pPr>
            <a:r>
              <a:rPr lang="en-US"/>
              <a:t>Written interviews</a:t>
            </a:r>
            <a:endParaRPr/>
          </a:p>
          <a:p>
            <a:pPr indent="-319405" lvl="0" marL="319405" rtl="0" algn="l">
              <a:lnSpc>
                <a:spcPct val="100000"/>
              </a:lnSpc>
              <a:spcBef>
                <a:spcPts val="700"/>
              </a:spcBef>
              <a:spcAft>
                <a:spcPts val="0"/>
              </a:spcAft>
              <a:buSzPts val="1740"/>
              <a:buChar char="◻"/>
            </a:pPr>
            <a:r>
              <a:rPr lang="en-US"/>
              <a:t>One-to-one interviews which are held between two persons across the table.</a:t>
            </a:r>
            <a:endParaRPr/>
          </a:p>
          <a:p>
            <a:pPr indent="-319405" lvl="0" marL="319405" rtl="0" algn="l">
              <a:lnSpc>
                <a:spcPct val="100000"/>
              </a:lnSpc>
              <a:spcBef>
                <a:spcPts val="700"/>
              </a:spcBef>
              <a:spcAft>
                <a:spcPts val="0"/>
              </a:spcAft>
              <a:buSzPts val="1740"/>
              <a:buChar char="◻"/>
            </a:pPr>
            <a:r>
              <a:rPr lang="en-US"/>
              <a:t>Group interviews which are held between groups of participants. They help to uncover any missing requirement as numerous people are involved.</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64"/>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Elicitation</a:t>
            </a:r>
            <a:endParaRPr sz="3600"/>
          </a:p>
        </p:txBody>
      </p:sp>
      <p:sp>
        <p:nvSpPr>
          <p:cNvPr id="761" name="Google Shape;761;p64"/>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762" name="Google Shape;762;p64"/>
          <p:cNvSpPr txBox="1"/>
          <p:nvPr>
            <p:ph idx="1" type="body"/>
          </p:nvPr>
        </p:nvSpPr>
        <p:spPr>
          <a:xfrm>
            <a:off x="414020" y="1589405"/>
            <a:ext cx="8326120" cy="4755515"/>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740"/>
              <a:buChar char="◻"/>
            </a:pPr>
            <a:r>
              <a:rPr lang="en-US"/>
              <a:t>Surveys</a:t>
            </a:r>
            <a:endParaRPr/>
          </a:p>
          <a:p>
            <a:pPr indent="-319405" lvl="0" marL="319405" rtl="0" algn="l">
              <a:lnSpc>
                <a:spcPct val="100000"/>
              </a:lnSpc>
              <a:spcBef>
                <a:spcPts val="700"/>
              </a:spcBef>
              <a:spcAft>
                <a:spcPts val="0"/>
              </a:spcAft>
              <a:buSzPts val="1740"/>
              <a:buChar char="◻"/>
            </a:pPr>
            <a:r>
              <a:rPr lang="en-US"/>
              <a:t>Organization may conduct surveys among various stakeholders by querying about their expectation and requirements from the upcoming system.</a:t>
            </a:r>
            <a:endParaRPr/>
          </a:p>
          <a:p>
            <a:pPr indent="-208915" lvl="0" marL="319405" rtl="0" algn="l">
              <a:lnSpc>
                <a:spcPct val="100000"/>
              </a:lnSpc>
              <a:spcBef>
                <a:spcPts val="700"/>
              </a:spcBef>
              <a:spcAft>
                <a:spcPts val="0"/>
              </a:spcAft>
              <a:buSzPts val="1740"/>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65"/>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Elicitation</a:t>
            </a:r>
            <a:endParaRPr sz="3600"/>
          </a:p>
        </p:txBody>
      </p:sp>
      <p:sp>
        <p:nvSpPr>
          <p:cNvPr id="769" name="Google Shape;769;p65"/>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770" name="Google Shape;770;p65"/>
          <p:cNvSpPr txBox="1"/>
          <p:nvPr>
            <p:ph idx="1" type="body"/>
          </p:nvPr>
        </p:nvSpPr>
        <p:spPr>
          <a:xfrm>
            <a:off x="414020" y="1589405"/>
            <a:ext cx="8326120" cy="4755515"/>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740"/>
              <a:buChar char="◻"/>
            </a:pPr>
            <a:r>
              <a:rPr lang="en-US"/>
              <a:t>Questionnaires</a:t>
            </a:r>
            <a:endParaRPr/>
          </a:p>
          <a:p>
            <a:pPr indent="-319405" lvl="0" marL="319405" rtl="0" algn="l">
              <a:lnSpc>
                <a:spcPct val="100000"/>
              </a:lnSpc>
              <a:spcBef>
                <a:spcPts val="700"/>
              </a:spcBef>
              <a:spcAft>
                <a:spcPts val="0"/>
              </a:spcAft>
              <a:buSzPts val="1740"/>
              <a:buChar char="◻"/>
            </a:pPr>
            <a:r>
              <a:rPr lang="en-US"/>
              <a:t>A document with pre-defined set of objective questions and respective options is handed over to all stakeholders to answer, which are collected and compiled.</a:t>
            </a:r>
            <a:endParaRPr/>
          </a:p>
          <a:p>
            <a:pPr indent="-208915" lvl="0" marL="319405" rtl="0" algn="l">
              <a:lnSpc>
                <a:spcPct val="100000"/>
              </a:lnSpc>
              <a:spcBef>
                <a:spcPts val="700"/>
              </a:spcBef>
              <a:spcAft>
                <a:spcPts val="0"/>
              </a:spcAft>
              <a:buSzPts val="1740"/>
              <a:buNone/>
            </a:pPr>
            <a:r>
              <a:t/>
            </a:r>
            <a:endParaRPr/>
          </a:p>
          <a:p>
            <a:pPr indent="-319405" lvl="0" marL="319405" rtl="0" algn="l">
              <a:lnSpc>
                <a:spcPct val="100000"/>
              </a:lnSpc>
              <a:spcBef>
                <a:spcPts val="700"/>
              </a:spcBef>
              <a:spcAft>
                <a:spcPts val="0"/>
              </a:spcAft>
              <a:buSzPts val="1740"/>
              <a:buChar char="◻"/>
            </a:pPr>
            <a:r>
              <a:rPr lang="en-US"/>
              <a:t>A shortcoming of this technique is, if an option for some issue is not mentioned in the questionnaire, the issue might be left unattended.</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66"/>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Elicitation</a:t>
            </a:r>
            <a:endParaRPr sz="3600"/>
          </a:p>
        </p:txBody>
      </p:sp>
      <p:sp>
        <p:nvSpPr>
          <p:cNvPr id="777" name="Google Shape;777;p66"/>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778" name="Google Shape;778;p66"/>
          <p:cNvSpPr txBox="1"/>
          <p:nvPr>
            <p:ph idx="1" type="body"/>
          </p:nvPr>
        </p:nvSpPr>
        <p:spPr>
          <a:xfrm>
            <a:off x="414020" y="1589405"/>
            <a:ext cx="8326120" cy="4755515"/>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740"/>
              <a:buChar char="◻"/>
            </a:pPr>
            <a:r>
              <a:rPr lang="en-US"/>
              <a:t>Task analysis</a:t>
            </a:r>
            <a:endParaRPr/>
          </a:p>
          <a:p>
            <a:pPr indent="-319405" lvl="0" marL="319405" rtl="0" algn="l">
              <a:lnSpc>
                <a:spcPct val="100000"/>
              </a:lnSpc>
              <a:spcBef>
                <a:spcPts val="700"/>
              </a:spcBef>
              <a:spcAft>
                <a:spcPts val="0"/>
              </a:spcAft>
              <a:buSzPts val="1740"/>
              <a:buChar char="◻"/>
            </a:pPr>
            <a:r>
              <a:rPr lang="en-US"/>
              <a:t>Team of engineers and developers may analyze the operation for which the new system is required. If the client already has some software to perform certain operation, it is studied and requirements of proposed system are collected.</a:t>
            </a:r>
            <a:endParaRPr/>
          </a:p>
          <a:p>
            <a:pPr indent="-319405" lvl="0" marL="319405" rtl="0" algn="l">
              <a:lnSpc>
                <a:spcPct val="100000"/>
              </a:lnSpc>
              <a:spcBef>
                <a:spcPts val="700"/>
              </a:spcBef>
              <a:spcAft>
                <a:spcPts val="0"/>
              </a:spcAft>
              <a:buSzPts val="1740"/>
              <a:buChar char="◻"/>
            </a:pPr>
            <a:r>
              <a:rPr lang="en-US"/>
              <a:t>Domain Analysis</a:t>
            </a:r>
            <a:endParaRPr/>
          </a:p>
          <a:p>
            <a:pPr indent="-319405" lvl="0" marL="319405" rtl="0" algn="l">
              <a:lnSpc>
                <a:spcPct val="100000"/>
              </a:lnSpc>
              <a:spcBef>
                <a:spcPts val="700"/>
              </a:spcBef>
              <a:spcAft>
                <a:spcPts val="0"/>
              </a:spcAft>
              <a:buSzPts val="1740"/>
              <a:buChar char="◻"/>
            </a:pPr>
            <a:r>
              <a:rPr lang="en-US"/>
              <a:t>Every software falls into some domain category. The expert people in the domain can be a great help to analyze general and specific requirements.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67"/>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Elicitation</a:t>
            </a:r>
            <a:endParaRPr sz="3600"/>
          </a:p>
        </p:txBody>
      </p:sp>
      <p:sp>
        <p:nvSpPr>
          <p:cNvPr id="785" name="Google Shape;785;p67"/>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786" name="Google Shape;786;p67"/>
          <p:cNvSpPr txBox="1"/>
          <p:nvPr>
            <p:ph idx="1" type="body"/>
          </p:nvPr>
        </p:nvSpPr>
        <p:spPr>
          <a:xfrm>
            <a:off x="414020" y="1589405"/>
            <a:ext cx="8326120" cy="4755515"/>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740"/>
              <a:buChar char="◻"/>
            </a:pPr>
            <a:r>
              <a:rPr lang="en-US"/>
              <a:t>Brainstorming</a:t>
            </a:r>
            <a:endParaRPr/>
          </a:p>
          <a:p>
            <a:pPr indent="-319405" lvl="0" marL="319405" rtl="0" algn="l">
              <a:lnSpc>
                <a:spcPct val="100000"/>
              </a:lnSpc>
              <a:spcBef>
                <a:spcPts val="700"/>
              </a:spcBef>
              <a:spcAft>
                <a:spcPts val="0"/>
              </a:spcAft>
              <a:buSzPts val="1740"/>
              <a:buChar char="◻"/>
            </a:pPr>
            <a:r>
              <a:rPr lang="en-US"/>
              <a:t>An informal debate is held among various stakeholders and all their inputs are recorded for further requirements analysis.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68"/>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Elicitation</a:t>
            </a:r>
            <a:endParaRPr sz="3600"/>
          </a:p>
        </p:txBody>
      </p:sp>
      <p:sp>
        <p:nvSpPr>
          <p:cNvPr id="793" name="Google Shape;793;p68"/>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794" name="Google Shape;794;p68"/>
          <p:cNvSpPr txBox="1"/>
          <p:nvPr>
            <p:ph idx="1" type="body"/>
          </p:nvPr>
        </p:nvSpPr>
        <p:spPr>
          <a:xfrm>
            <a:off x="414020" y="1589405"/>
            <a:ext cx="8326120" cy="4755515"/>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740"/>
              <a:buChar char="◻"/>
            </a:pPr>
            <a:r>
              <a:rPr lang="en-US"/>
              <a:t>Observation</a:t>
            </a:r>
            <a:endParaRPr/>
          </a:p>
          <a:p>
            <a:pPr indent="-319405" lvl="0" marL="319405" rtl="0" algn="l">
              <a:lnSpc>
                <a:spcPct val="100000"/>
              </a:lnSpc>
              <a:spcBef>
                <a:spcPts val="700"/>
              </a:spcBef>
              <a:spcAft>
                <a:spcPts val="0"/>
              </a:spcAft>
              <a:buSzPts val="1740"/>
              <a:buChar char="◻"/>
            </a:pPr>
            <a:r>
              <a:rPr lang="en-US"/>
              <a:t>Team of experts visit the client’s organization or workplace. They observe the actual working of the existing installed systems. They observe the workflow at client’s end and how execution problems are dealt. The team itself draws some conclusions which aid to form requirements expected from the software.</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69"/>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Elicitation</a:t>
            </a:r>
            <a:endParaRPr sz="3600"/>
          </a:p>
        </p:txBody>
      </p:sp>
      <p:sp>
        <p:nvSpPr>
          <p:cNvPr id="801" name="Google Shape;801;p69"/>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802" name="Google Shape;802;p69"/>
          <p:cNvSpPr txBox="1"/>
          <p:nvPr>
            <p:ph idx="1" type="body"/>
          </p:nvPr>
        </p:nvSpPr>
        <p:spPr>
          <a:xfrm>
            <a:off x="414020" y="1589405"/>
            <a:ext cx="8326120" cy="47555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740"/>
              <a:buNone/>
            </a:pPr>
            <a:r>
              <a:rPr lang="en-US" sz="2900">
                <a:solidFill>
                  <a:schemeClr val="dk1"/>
                </a:solidFill>
                <a:latin typeface="Twentieth Century"/>
                <a:ea typeface="Twentieth Century"/>
                <a:cs typeface="Twentieth Century"/>
                <a:sym typeface="Twentieth Century"/>
              </a:rPr>
              <a:t>Problems of Elicitation and Analysis</a:t>
            </a:r>
            <a:r>
              <a:rPr lang="en-US"/>
              <a:t>:</a:t>
            </a:r>
            <a:endParaRPr/>
          </a:p>
          <a:p>
            <a:pPr indent="-319405" lvl="0" marL="319405" rtl="0" algn="l">
              <a:lnSpc>
                <a:spcPct val="100000"/>
              </a:lnSpc>
              <a:spcBef>
                <a:spcPts val="700"/>
              </a:spcBef>
              <a:spcAft>
                <a:spcPts val="0"/>
              </a:spcAft>
              <a:buSzPts val="1740"/>
              <a:buChar char="◻"/>
            </a:pPr>
            <a:r>
              <a:rPr lang="en-US" sz="2900">
                <a:solidFill>
                  <a:schemeClr val="dk1"/>
                </a:solidFill>
                <a:latin typeface="Twentieth Century"/>
                <a:ea typeface="Twentieth Century"/>
                <a:cs typeface="Twentieth Century"/>
                <a:sym typeface="Twentieth Century"/>
              </a:rPr>
              <a:t>Getting all, and only, the right people involved.</a:t>
            </a:r>
            <a:endParaRPr/>
          </a:p>
          <a:p>
            <a:pPr indent="-319405" lvl="0" marL="319405" rtl="0" algn="l">
              <a:lnSpc>
                <a:spcPct val="100000"/>
              </a:lnSpc>
              <a:spcBef>
                <a:spcPts val="700"/>
              </a:spcBef>
              <a:spcAft>
                <a:spcPts val="0"/>
              </a:spcAft>
              <a:buSzPts val="1740"/>
              <a:buChar char="◻"/>
            </a:pPr>
            <a:r>
              <a:rPr lang="en-US" sz="2900">
                <a:solidFill>
                  <a:schemeClr val="dk1"/>
                </a:solidFill>
                <a:latin typeface="Twentieth Century"/>
                <a:ea typeface="Twentieth Century"/>
                <a:cs typeface="Twentieth Century"/>
                <a:sym typeface="Twentieth Century"/>
              </a:rPr>
              <a:t>Stakeholders often don't know what they want</a:t>
            </a:r>
            <a:endParaRPr/>
          </a:p>
          <a:p>
            <a:pPr indent="-319405" lvl="0" marL="319405" rtl="0" algn="l">
              <a:lnSpc>
                <a:spcPct val="100000"/>
              </a:lnSpc>
              <a:spcBef>
                <a:spcPts val="700"/>
              </a:spcBef>
              <a:spcAft>
                <a:spcPts val="0"/>
              </a:spcAft>
              <a:buSzPts val="1740"/>
              <a:buChar char="◻"/>
            </a:pPr>
            <a:r>
              <a:rPr lang="en-US" sz="2900">
                <a:solidFill>
                  <a:schemeClr val="dk1"/>
                </a:solidFill>
                <a:latin typeface="Twentieth Century"/>
                <a:ea typeface="Twentieth Century"/>
                <a:cs typeface="Twentieth Century"/>
                <a:sym typeface="Twentieth Century"/>
              </a:rPr>
              <a:t>Stakeholders express requirements in their terms.</a:t>
            </a:r>
            <a:endParaRPr/>
          </a:p>
          <a:p>
            <a:pPr indent="-319405" lvl="0" marL="319405" rtl="0" algn="l">
              <a:lnSpc>
                <a:spcPct val="100000"/>
              </a:lnSpc>
              <a:spcBef>
                <a:spcPts val="700"/>
              </a:spcBef>
              <a:spcAft>
                <a:spcPts val="0"/>
              </a:spcAft>
              <a:buSzPts val="1740"/>
              <a:buChar char="◻"/>
            </a:pPr>
            <a:r>
              <a:rPr lang="en-US" sz="2900">
                <a:solidFill>
                  <a:schemeClr val="dk1"/>
                </a:solidFill>
                <a:latin typeface="Twentieth Century"/>
                <a:ea typeface="Twentieth Century"/>
                <a:cs typeface="Twentieth Century"/>
                <a:sym typeface="Twentieth Century"/>
              </a:rPr>
              <a:t>Stakeholders may have conflicting requirements.</a:t>
            </a:r>
            <a:endParaRPr/>
          </a:p>
          <a:p>
            <a:pPr indent="-319405" lvl="0" marL="319405" rtl="0" algn="l">
              <a:lnSpc>
                <a:spcPct val="100000"/>
              </a:lnSpc>
              <a:spcBef>
                <a:spcPts val="700"/>
              </a:spcBef>
              <a:spcAft>
                <a:spcPts val="0"/>
              </a:spcAft>
              <a:buSzPts val="1740"/>
              <a:buChar char="◻"/>
            </a:pPr>
            <a:r>
              <a:rPr lang="en-US" sz="2900">
                <a:solidFill>
                  <a:schemeClr val="dk1"/>
                </a:solidFill>
                <a:latin typeface="Twentieth Century"/>
                <a:ea typeface="Twentieth Century"/>
                <a:cs typeface="Twentieth Century"/>
                <a:sym typeface="Twentieth Century"/>
              </a:rPr>
              <a:t>Requirement change during the analysis process.</a:t>
            </a:r>
            <a:endParaRPr/>
          </a:p>
          <a:p>
            <a:pPr indent="-319405" lvl="0" marL="319405" rtl="0" algn="l">
              <a:lnSpc>
                <a:spcPct val="100000"/>
              </a:lnSpc>
              <a:spcBef>
                <a:spcPts val="700"/>
              </a:spcBef>
              <a:spcAft>
                <a:spcPts val="0"/>
              </a:spcAft>
              <a:buSzPts val="1740"/>
              <a:buChar char="◻"/>
            </a:pPr>
            <a:r>
              <a:rPr lang="en-US" sz="2900">
                <a:solidFill>
                  <a:schemeClr val="dk1"/>
                </a:solidFill>
                <a:latin typeface="Twentieth Century"/>
                <a:ea typeface="Twentieth Century"/>
                <a:cs typeface="Twentieth Century"/>
                <a:sym typeface="Twentieth Century"/>
              </a:rPr>
              <a:t>Organizational and political factors may influence system requirements.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70"/>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Elaboration</a:t>
            </a:r>
            <a:endParaRPr sz="3600"/>
          </a:p>
        </p:txBody>
      </p:sp>
      <p:sp>
        <p:nvSpPr>
          <p:cNvPr id="809" name="Google Shape;809;p70"/>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810" name="Google Shape;810;p70"/>
          <p:cNvSpPr txBox="1"/>
          <p:nvPr>
            <p:ph idx="1" type="body"/>
          </p:nvPr>
        </p:nvSpPr>
        <p:spPr>
          <a:xfrm>
            <a:off x="414020" y="1589405"/>
            <a:ext cx="8326120" cy="47555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40"/>
              <a:buNone/>
            </a:pPr>
            <a:r>
              <a:rPr lang="en-US" sz="2400"/>
              <a:t>The information obtained from the customer during inception and elicitation is expanded and refined during elaboration. This task focuses on developing a refined requirements model that identifies various aspects of software function, behavior, and information.</a:t>
            </a:r>
            <a:endParaRPr sz="2400"/>
          </a:p>
          <a:p>
            <a:pPr indent="0" lvl="0" marL="0" rtl="0" algn="l">
              <a:lnSpc>
                <a:spcPct val="100000"/>
              </a:lnSpc>
              <a:spcBef>
                <a:spcPts val="700"/>
              </a:spcBef>
              <a:spcAft>
                <a:spcPts val="0"/>
              </a:spcAft>
              <a:buSzPts val="1440"/>
              <a:buNone/>
            </a:pPr>
            <a:r>
              <a:t/>
            </a:r>
            <a:endParaRPr sz="24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71"/>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Negotiation</a:t>
            </a:r>
            <a:endParaRPr sz="3600"/>
          </a:p>
        </p:txBody>
      </p:sp>
      <p:sp>
        <p:nvSpPr>
          <p:cNvPr id="817" name="Google Shape;817;p71"/>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818" name="Google Shape;818;p71"/>
          <p:cNvSpPr txBox="1"/>
          <p:nvPr>
            <p:ph idx="1" type="body"/>
          </p:nvPr>
        </p:nvSpPr>
        <p:spPr>
          <a:xfrm>
            <a:off x="414020" y="1589405"/>
            <a:ext cx="8326120" cy="47555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40"/>
              <a:buNone/>
            </a:pPr>
            <a:r>
              <a:rPr lang="en-US" sz="2400"/>
              <a:t>It isn’t unusual for customers and users to ask for more than can be</a:t>
            </a:r>
            <a:endParaRPr sz="2400"/>
          </a:p>
          <a:p>
            <a:pPr indent="0" lvl="0" marL="0" rtl="0" algn="l">
              <a:lnSpc>
                <a:spcPct val="100000"/>
              </a:lnSpc>
              <a:spcBef>
                <a:spcPts val="700"/>
              </a:spcBef>
              <a:spcAft>
                <a:spcPts val="0"/>
              </a:spcAft>
              <a:buSzPts val="1440"/>
              <a:buNone/>
            </a:pPr>
            <a:r>
              <a:rPr lang="en-US" sz="2400"/>
              <a:t>achieved, given limited business resources. It’s also relatively common for different customers or users to propose conflicting requirements, arguing that their version is “essential for our special needs.” You have to reconcile these conflicts through a process of negotiation.</a:t>
            </a:r>
            <a:endParaRPr sz="24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72"/>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Specification</a:t>
            </a:r>
            <a:endParaRPr sz="3600"/>
          </a:p>
        </p:txBody>
      </p:sp>
      <p:sp>
        <p:nvSpPr>
          <p:cNvPr id="825" name="Google Shape;825;p72"/>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826" name="Google Shape;826;p72"/>
          <p:cNvSpPr txBox="1"/>
          <p:nvPr>
            <p:ph idx="1" type="body"/>
          </p:nvPr>
        </p:nvSpPr>
        <p:spPr>
          <a:xfrm>
            <a:off x="414020" y="1589405"/>
            <a:ext cx="8326120" cy="47555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40"/>
              <a:buNone/>
            </a:pPr>
            <a:r>
              <a:rPr lang="en-US" sz="2400"/>
              <a:t> A specification can be a written document, a set of graphical models, a formal mathematical model, a collection of usage scenarios, a prototype, or any combination of these.</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0"/>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Goal and Objectives of Software </a:t>
            </a:r>
            <a:endParaRPr/>
          </a:p>
        </p:txBody>
      </p:sp>
      <p:sp>
        <p:nvSpPr>
          <p:cNvPr id="177" name="Google Shape;177;p10"/>
          <p:cNvSpPr txBox="1"/>
          <p:nvPr>
            <p:ph idx="1" type="body"/>
          </p:nvPr>
        </p:nvSpPr>
        <p:spPr>
          <a:xfrm>
            <a:off x="247015" y="1589405"/>
            <a:ext cx="8896350" cy="4572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740"/>
              <a:buNone/>
            </a:pPr>
            <a:r>
              <a:rPr lang="en-US"/>
              <a:t>1. Satisfy the user Requirements.</a:t>
            </a:r>
            <a:endParaRPr/>
          </a:p>
          <a:p>
            <a:pPr indent="0" lvl="0" marL="0" rtl="0" algn="l">
              <a:lnSpc>
                <a:spcPct val="100000"/>
              </a:lnSpc>
              <a:spcBef>
                <a:spcPts val="700"/>
              </a:spcBef>
              <a:spcAft>
                <a:spcPts val="0"/>
              </a:spcAft>
              <a:buSzPts val="1740"/>
              <a:buNone/>
            </a:pPr>
            <a:r>
              <a:rPr lang="en-US"/>
              <a:t>2. High Reliability.</a:t>
            </a:r>
            <a:endParaRPr/>
          </a:p>
          <a:p>
            <a:pPr indent="0" lvl="0" marL="0" rtl="0" algn="l">
              <a:lnSpc>
                <a:spcPct val="100000"/>
              </a:lnSpc>
              <a:spcBef>
                <a:spcPts val="700"/>
              </a:spcBef>
              <a:spcAft>
                <a:spcPts val="0"/>
              </a:spcAft>
              <a:buSzPts val="1740"/>
              <a:buNone/>
            </a:pPr>
            <a:r>
              <a:rPr lang="en-US"/>
              <a:t>3. Low maintenance cost.</a:t>
            </a:r>
            <a:endParaRPr/>
          </a:p>
          <a:p>
            <a:pPr indent="0" lvl="0" marL="0" rtl="0" algn="l">
              <a:lnSpc>
                <a:spcPct val="100000"/>
              </a:lnSpc>
              <a:spcBef>
                <a:spcPts val="700"/>
              </a:spcBef>
              <a:spcAft>
                <a:spcPts val="0"/>
              </a:spcAft>
              <a:buSzPts val="1740"/>
              <a:buNone/>
            </a:pPr>
            <a:r>
              <a:rPr lang="en-US"/>
              <a:t>4. Delivery on time.</a:t>
            </a:r>
            <a:endParaRPr/>
          </a:p>
          <a:p>
            <a:pPr indent="0" lvl="0" marL="0" rtl="0" algn="l">
              <a:lnSpc>
                <a:spcPct val="100000"/>
              </a:lnSpc>
              <a:spcBef>
                <a:spcPts val="700"/>
              </a:spcBef>
              <a:spcAft>
                <a:spcPts val="0"/>
              </a:spcAft>
              <a:buSzPts val="1740"/>
              <a:buNone/>
            </a:pPr>
            <a:r>
              <a:rPr lang="en-US"/>
              <a:t>5. Low production costs.</a:t>
            </a:r>
            <a:endParaRPr/>
          </a:p>
          <a:p>
            <a:pPr indent="0" lvl="0" marL="0" rtl="0" algn="l">
              <a:lnSpc>
                <a:spcPct val="100000"/>
              </a:lnSpc>
              <a:spcBef>
                <a:spcPts val="700"/>
              </a:spcBef>
              <a:spcAft>
                <a:spcPts val="0"/>
              </a:spcAft>
              <a:buSzPts val="1740"/>
              <a:buNone/>
            </a:pPr>
            <a:r>
              <a:rPr lang="en-US"/>
              <a:t>6. High Performance.</a:t>
            </a:r>
            <a:endParaRPr/>
          </a:p>
          <a:p>
            <a:pPr indent="0" lvl="0" marL="0" rtl="0" algn="l">
              <a:lnSpc>
                <a:spcPct val="100000"/>
              </a:lnSpc>
              <a:spcBef>
                <a:spcPts val="700"/>
              </a:spcBef>
              <a:spcAft>
                <a:spcPts val="0"/>
              </a:spcAft>
              <a:buSzPts val="1740"/>
              <a:buNone/>
            </a:pPr>
            <a:r>
              <a:rPr lang="en-US"/>
              <a:t>7. Ease of Reuse</a:t>
            </a:r>
            <a:endParaRPr/>
          </a:p>
        </p:txBody>
      </p:sp>
      <p:sp>
        <p:nvSpPr>
          <p:cNvPr id="178" name="Google Shape;178;p10"/>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73"/>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Software requirement</a:t>
            </a:r>
            <a:endParaRPr sz="3600"/>
          </a:p>
        </p:txBody>
      </p:sp>
      <p:sp>
        <p:nvSpPr>
          <p:cNvPr id="833" name="Google Shape;833;p73"/>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834" name="Google Shape;834;p73"/>
          <p:cNvSpPr txBox="1"/>
          <p:nvPr>
            <p:ph idx="1" type="body"/>
          </p:nvPr>
        </p:nvSpPr>
        <p:spPr>
          <a:xfrm>
            <a:off x="414020" y="1589405"/>
            <a:ext cx="8326120" cy="47555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40"/>
              <a:buNone/>
            </a:pPr>
            <a:r>
              <a:rPr lang="en-US" sz="2400"/>
              <a:t>A software requirement can be of 3 types:</a:t>
            </a:r>
            <a:endParaRPr sz="2400"/>
          </a:p>
          <a:p>
            <a:pPr indent="0" lvl="0" marL="0" rtl="0" algn="l">
              <a:lnSpc>
                <a:spcPct val="100000"/>
              </a:lnSpc>
              <a:spcBef>
                <a:spcPts val="700"/>
              </a:spcBef>
              <a:spcAft>
                <a:spcPts val="0"/>
              </a:spcAft>
              <a:buSzPts val="1440"/>
              <a:buNone/>
            </a:pPr>
            <a:r>
              <a:rPr lang="en-US" sz="2400"/>
              <a:t>Functional requirements</a:t>
            </a:r>
            <a:endParaRPr sz="2400"/>
          </a:p>
          <a:p>
            <a:pPr indent="0" lvl="0" marL="0" rtl="0" algn="l">
              <a:lnSpc>
                <a:spcPct val="100000"/>
              </a:lnSpc>
              <a:spcBef>
                <a:spcPts val="700"/>
              </a:spcBef>
              <a:spcAft>
                <a:spcPts val="0"/>
              </a:spcAft>
              <a:buSzPts val="1440"/>
              <a:buNone/>
            </a:pPr>
            <a:r>
              <a:rPr lang="en-US" sz="2400"/>
              <a:t>Non-functional requirements</a:t>
            </a:r>
            <a:endParaRPr sz="2400"/>
          </a:p>
          <a:p>
            <a:pPr indent="0" lvl="0" marL="0" rtl="0" algn="l">
              <a:lnSpc>
                <a:spcPct val="100000"/>
              </a:lnSpc>
              <a:spcBef>
                <a:spcPts val="700"/>
              </a:spcBef>
              <a:spcAft>
                <a:spcPts val="0"/>
              </a:spcAft>
              <a:buSzPts val="1440"/>
              <a:buNone/>
            </a:pPr>
            <a:r>
              <a:rPr lang="en-US" sz="2400"/>
              <a:t>Domain requirements</a:t>
            </a:r>
            <a:endParaRPr sz="2400"/>
          </a:p>
        </p:txBody>
      </p:sp>
      <p:pic>
        <p:nvPicPr>
          <p:cNvPr id="835" name="Google Shape;835;p73"/>
          <p:cNvPicPr preferRelativeResize="0"/>
          <p:nvPr/>
        </p:nvPicPr>
        <p:blipFill rotWithShape="1">
          <a:blip r:embed="rId3">
            <a:alphaModFix/>
          </a:blip>
          <a:srcRect b="0" l="0" r="0" t="0"/>
          <a:stretch/>
        </p:blipFill>
        <p:spPr>
          <a:xfrm>
            <a:off x="4191000" y="2895600"/>
            <a:ext cx="4728845" cy="353568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74"/>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Software requirement</a:t>
            </a:r>
            <a:endParaRPr sz="3600"/>
          </a:p>
        </p:txBody>
      </p:sp>
      <p:sp>
        <p:nvSpPr>
          <p:cNvPr id="842" name="Google Shape;842;p74"/>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843" name="Google Shape;843;p74"/>
          <p:cNvSpPr txBox="1"/>
          <p:nvPr>
            <p:ph idx="1" type="body"/>
          </p:nvPr>
        </p:nvSpPr>
        <p:spPr>
          <a:xfrm>
            <a:off x="414020" y="1589405"/>
            <a:ext cx="8326120" cy="47555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40"/>
              <a:buNone/>
            </a:pPr>
            <a:r>
              <a:rPr lang="en-US" sz="2400"/>
              <a:t>Functional Requirements:</a:t>
            </a:r>
            <a:endParaRPr sz="2400"/>
          </a:p>
          <a:p>
            <a:pPr indent="0" lvl="0" marL="0" rtl="0" algn="l">
              <a:lnSpc>
                <a:spcPct val="100000"/>
              </a:lnSpc>
              <a:spcBef>
                <a:spcPts val="700"/>
              </a:spcBef>
              <a:spcAft>
                <a:spcPts val="0"/>
              </a:spcAft>
              <a:buSzPts val="1440"/>
              <a:buNone/>
            </a:pPr>
            <a:r>
              <a:rPr lang="en-US" sz="2400"/>
              <a:t>In software engineering, a functional requirement defines a system or its component. It describes the functions a software must perform. A function is nothing but inputs, its behavior, and outputs. It can be a calculation, data manipulation, business process, user interaction, or any other specific functionality which defines what function a system is likely to perform.</a:t>
            </a:r>
            <a:endParaRPr sz="2400"/>
          </a:p>
          <a:p>
            <a:pPr indent="0" lvl="0" marL="0" rtl="0" algn="l">
              <a:lnSpc>
                <a:spcPct val="100000"/>
              </a:lnSpc>
              <a:spcBef>
                <a:spcPts val="700"/>
              </a:spcBef>
              <a:spcAft>
                <a:spcPts val="0"/>
              </a:spcAft>
              <a:buSzPts val="1440"/>
              <a:buNone/>
            </a:pPr>
            <a:r>
              <a:rPr lang="en-US" sz="2400"/>
              <a:t>Functional requirements in software engineering help you to capture the intended behavior of the system. This behavior may be expressed as functions, services or tasks or which system is required to perform.</a:t>
            </a:r>
            <a:endParaRPr sz="24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75"/>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Software requirement</a:t>
            </a:r>
            <a:endParaRPr sz="3600"/>
          </a:p>
        </p:txBody>
      </p:sp>
      <p:sp>
        <p:nvSpPr>
          <p:cNvPr id="850" name="Google Shape;850;p75"/>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851" name="Google Shape;851;p75"/>
          <p:cNvSpPr txBox="1"/>
          <p:nvPr>
            <p:ph idx="1" type="body"/>
          </p:nvPr>
        </p:nvSpPr>
        <p:spPr>
          <a:xfrm>
            <a:off x="414020" y="1589405"/>
            <a:ext cx="8326120" cy="47555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40"/>
              <a:buNone/>
            </a:pPr>
            <a:r>
              <a:rPr lang="en-US" sz="2400"/>
              <a:t>Non-Functional Requirement</a:t>
            </a:r>
            <a:endParaRPr sz="2400"/>
          </a:p>
          <a:p>
            <a:pPr indent="0" lvl="0" marL="0" rtl="0" algn="l">
              <a:lnSpc>
                <a:spcPct val="100000"/>
              </a:lnSpc>
              <a:spcBef>
                <a:spcPts val="700"/>
              </a:spcBef>
              <a:spcAft>
                <a:spcPts val="0"/>
              </a:spcAft>
              <a:buSzPts val="1440"/>
              <a:buNone/>
            </a:pPr>
            <a:r>
              <a:rPr lang="en-US" sz="2400"/>
              <a:t>A non-functional requirement defines the quality attribute of a software system. They represent a set of standards used to judge the specific operation of a system. Example, how fast does the website load? A non-functional requirement is essential to ensure the usability and effectiveness of the entire software system. Failing to meet non-functional requirements can result in systems that fail to satisfy user needs.</a:t>
            </a:r>
            <a:endParaRPr sz="2400"/>
          </a:p>
          <a:p>
            <a:pPr indent="0" lvl="0" marL="0" rtl="0" algn="l">
              <a:lnSpc>
                <a:spcPct val="100000"/>
              </a:lnSpc>
              <a:spcBef>
                <a:spcPts val="700"/>
              </a:spcBef>
              <a:spcAft>
                <a:spcPts val="0"/>
              </a:spcAft>
              <a:buSzPts val="1440"/>
              <a:buNone/>
            </a:pPr>
            <a:r>
              <a:rPr lang="en-US" sz="2400"/>
              <a:t>Non-functional Requirements allows you to impose constraints or restrictions on the design of the system across the various agile backlogs. Example, the site should load in 3 seconds when the number of simultaneous users are &gt; 10000.</a:t>
            </a:r>
            <a:endParaRPr sz="24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76"/>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Software requirement</a:t>
            </a:r>
            <a:endParaRPr sz="3600"/>
          </a:p>
        </p:txBody>
      </p:sp>
      <p:sp>
        <p:nvSpPr>
          <p:cNvPr id="858" name="Google Shape;858;p76"/>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859" name="Google Shape;859;p76"/>
          <p:cNvSpPr txBox="1"/>
          <p:nvPr>
            <p:ph idx="1" type="body"/>
          </p:nvPr>
        </p:nvSpPr>
        <p:spPr>
          <a:xfrm>
            <a:off x="414020" y="1589405"/>
            <a:ext cx="8326120" cy="47555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40"/>
              <a:buNone/>
            </a:pPr>
            <a:r>
              <a:rPr lang="en-US" sz="2400"/>
              <a:t>Types of Non-functional requirement are Scalability Capacity, Availability, Reliability, Recoverability, Data Integrity, etc. whereas transaction corrections, adjustments, and cancellations, Business Rules, Certification Requirements, Reporting Requirements, Administrative functions, Authorization levels, Audit Tracking, External Interfaces, Historical Data management, Legal or Regulatory Requirements are various types of functional requirements.</a:t>
            </a:r>
            <a:endParaRPr sz="24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77"/>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Software Requirements Specification (SRS)</a:t>
            </a:r>
            <a:endParaRPr sz="3600"/>
          </a:p>
        </p:txBody>
      </p:sp>
      <p:sp>
        <p:nvSpPr>
          <p:cNvPr id="866" name="Google Shape;866;p77"/>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867" name="Google Shape;867;p77"/>
          <p:cNvSpPr txBox="1"/>
          <p:nvPr>
            <p:ph idx="1" type="body"/>
          </p:nvPr>
        </p:nvSpPr>
        <p:spPr>
          <a:xfrm>
            <a:off x="414020" y="1589405"/>
            <a:ext cx="8326120" cy="47555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40"/>
              <a:buNone/>
            </a:pPr>
            <a:r>
              <a:rPr lang="en-US" sz="2400"/>
              <a:t>software requirements specification (SRS):</a:t>
            </a:r>
            <a:endParaRPr sz="2400"/>
          </a:p>
          <a:p>
            <a:pPr indent="0" lvl="0" marL="0" rtl="0" algn="l">
              <a:lnSpc>
                <a:spcPct val="100000"/>
              </a:lnSpc>
              <a:spcBef>
                <a:spcPts val="700"/>
              </a:spcBef>
              <a:spcAft>
                <a:spcPts val="0"/>
              </a:spcAft>
              <a:buSzPts val="1440"/>
              <a:buNone/>
            </a:pPr>
            <a:r>
              <a:rPr lang="en-US" sz="2400"/>
              <a:t>A software requirements specification (SRS) is a document that describes what the software will do and how it will be expected to perform. It also describes the functionality the product needs to fulfill all stakeholders (business, users) needs.</a:t>
            </a:r>
            <a:endParaRPr sz="24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78"/>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Software Requirements Specification (SRS)</a:t>
            </a:r>
            <a:endParaRPr sz="3600"/>
          </a:p>
        </p:txBody>
      </p:sp>
      <p:sp>
        <p:nvSpPr>
          <p:cNvPr id="874" name="Google Shape;874;p78"/>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875" name="Google Shape;875;p78"/>
          <p:cNvSpPr txBox="1"/>
          <p:nvPr>
            <p:ph idx="1" type="body"/>
          </p:nvPr>
        </p:nvSpPr>
        <p:spPr>
          <a:xfrm>
            <a:off x="414020" y="1589405"/>
            <a:ext cx="8326120" cy="47555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40"/>
              <a:buNone/>
            </a:pPr>
            <a:r>
              <a:rPr lang="en-US" sz="2400"/>
              <a:t>An SRS minimizes the time and effort required by developers to achieve desired goals and also minimizes the development cost. A good SRS defines how an application will interact with system hardware, other programs and human users in a wide variety of real-world situations. Parameters such as operating speed, response time, availability, portability, maintainability, footprint, security and speed of recovery from adverse events are evaluated. Methods of defining an SRS are described by the IEEE (Institute of Electrical and Electronics Engineers) specification 830-1998.</a:t>
            </a:r>
            <a:endParaRPr sz="24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79"/>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Quality Characteristics of a good SRS</a:t>
            </a:r>
            <a:endParaRPr sz="3600"/>
          </a:p>
        </p:txBody>
      </p:sp>
      <p:sp>
        <p:nvSpPr>
          <p:cNvPr id="882" name="Google Shape;882;p79"/>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883" name="Google Shape;883;p79"/>
          <p:cNvSpPr txBox="1"/>
          <p:nvPr>
            <p:ph idx="1" type="body"/>
          </p:nvPr>
        </p:nvSpPr>
        <p:spPr>
          <a:xfrm>
            <a:off x="414020" y="1589405"/>
            <a:ext cx="8326120" cy="47555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40"/>
              <a:buNone/>
            </a:pPr>
            <a:r>
              <a:rPr lang="en-US" sz="2400"/>
              <a:t>Correctness: </a:t>
            </a:r>
            <a:endParaRPr sz="2400"/>
          </a:p>
          <a:p>
            <a:pPr indent="0" lvl="0" marL="0" rtl="0" algn="l">
              <a:lnSpc>
                <a:spcPct val="100000"/>
              </a:lnSpc>
              <a:spcBef>
                <a:spcPts val="700"/>
              </a:spcBef>
              <a:spcAft>
                <a:spcPts val="0"/>
              </a:spcAft>
              <a:buSzPts val="1440"/>
              <a:buNone/>
            </a:pPr>
            <a:r>
              <a:rPr lang="en-US" sz="2400"/>
              <a:t>User review is used to ensure the correctness of requirements stated in the SRS. SRS is said to be correct if it covers all the requirements that are actually expected from the system. </a:t>
            </a:r>
            <a:endParaRPr sz="2400"/>
          </a:p>
          <a:p>
            <a:pPr indent="0" lvl="0" marL="0" rtl="0" algn="l">
              <a:lnSpc>
                <a:spcPct val="100000"/>
              </a:lnSpc>
              <a:spcBef>
                <a:spcPts val="700"/>
              </a:spcBef>
              <a:spcAft>
                <a:spcPts val="0"/>
              </a:spcAft>
              <a:buSzPts val="1440"/>
              <a:buNone/>
            </a:pPr>
            <a:r>
              <a:t/>
            </a:r>
            <a:endParaRPr sz="2400"/>
          </a:p>
          <a:p>
            <a:pPr indent="0" lvl="0" marL="0" rtl="0" algn="l">
              <a:lnSpc>
                <a:spcPct val="100000"/>
              </a:lnSpc>
              <a:spcBef>
                <a:spcPts val="700"/>
              </a:spcBef>
              <a:spcAft>
                <a:spcPts val="0"/>
              </a:spcAft>
              <a:buSzPts val="1440"/>
              <a:buNone/>
            </a:pPr>
            <a:r>
              <a:rPr lang="en-US" sz="2400"/>
              <a:t>Completeness: </a:t>
            </a:r>
            <a:endParaRPr sz="2400"/>
          </a:p>
          <a:p>
            <a:pPr indent="0" lvl="0" marL="0" rtl="0" algn="l">
              <a:lnSpc>
                <a:spcPct val="100000"/>
              </a:lnSpc>
              <a:spcBef>
                <a:spcPts val="700"/>
              </a:spcBef>
              <a:spcAft>
                <a:spcPts val="0"/>
              </a:spcAft>
              <a:buSzPts val="1440"/>
              <a:buNone/>
            </a:pPr>
            <a:r>
              <a:rPr lang="en-US" sz="2400"/>
              <a:t>Completeness of SRS indicates every sense of completion including the numbering of all the pages, resolving the to be determined parts to as much extent as possible as well as covering all the functional and non-functional requirements properly. </a:t>
            </a:r>
            <a:endParaRPr sz="24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80"/>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Quality Characteristics of a good SRS</a:t>
            </a:r>
            <a:endParaRPr sz="3600"/>
          </a:p>
        </p:txBody>
      </p:sp>
      <p:sp>
        <p:nvSpPr>
          <p:cNvPr id="890" name="Google Shape;890;p80"/>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891" name="Google Shape;891;p80"/>
          <p:cNvSpPr txBox="1"/>
          <p:nvPr>
            <p:ph idx="1" type="body"/>
          </p:nvPr>
        </p:nvSpPr>
        <p:spPr>
          <a:xfrm>
            <a:off x="414020" y="1589405"/>
            <a:ext cx="8326120" cy="47555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40"/>
              <a:buNone/>
            </a:pPr>
            <a:r>
              <a:rPr lang="en-US" sz="2400"/>
              <a:t>Consistency: </a:t>
            </a:r>
            <a:endParaRPr sz="2400"/>
          </a:p>
          <a:p>
            <a:pPr indent="0" lvl="0" marL="0" rtl="0" algn="l">
              <a:lnSpc>
                <a:spcPct val="100000"/>
              </a:lnSpc>
              <a:spcBef>
                <a:spcPts val="700"/>
              </a:spcBef>
              <a:spcAft>
                <a:spcPts val="0"/>
              </a:spcAft>
              <a:buSzPts val="1440"/>
              <a:buNone/>
            </a:pPr>
            <a:r>
              <a:rPr lang="en-US" sz="2400"/>
              <a:t>Requirements in SRS are said to be consistent if there are no conflicts between any set of requirements. Examples of conflict include differences in terminologies used at separate places, logical conflicts like time period of report generation, etc. </a:t>
            </a:r>
            <a:endParaRPr sz="2400"/>
          </a:p>
          <a:p>
            <a:pPr indent="0" lvl="0" marL="0" rtl="0" algn="l">
              <a:lnSpc>
                <a:spcPct val="100000"/>
              </a:lnSpc>
              <a:spcBef>
                <a:spcPts val="700"/>
              </a:spcBef>
              <a:spcAft>
                <a:spcPts val="0"/>
              </a:spcAft>
              <a:buSzPts val="1440"/>
              <a:buNone/>
            </a:pPr>
            <a:r>
              <a:t/>
            </a:r>
            <a:endParaRPr sz="2400"/>
          </a:p>
          <a:p>
            <a:pPr indent="0" lvl="0" marL="0" rtl="0" algn="l">
              <a:lnSpc>
                <a:spcPct val="100000"/>
              </a:lnSpc>
              <a:spcBef>
                <a:spcPts val="700"/>
              </a:spcBef>
              <a:spcAft>
                <a:spcPts val="0"/>
              </a:spcAft>
              <a:buSzPts val="1440"/>
              <a:buNone/>
            </a:pPr>
            <a:r>
              <a:rPr lang="en-US" sz="2400"/>
              <a:t>Unambiguousness: </a:t>
            </a:r>
            <a:endParaRPr sz="2400"/>
          </a:p>
          <a:p>
            <a:pPr indent="0" lvl="0" marL="0" rtl="0" algn="l">
              <a:lnSpc>
                <a:spcPct val="100000"/>
              </a:lnSpc>
              <a:spcBef>
                <a:spcPts val="700"/>
              </a:spcBef>
              <a:spcAft>
                <a:spcPts val="0"/>
              </a:spcAft>
              <a:buSzPts val="1440"/>
              <a:buNone/>
            </a:pPr>
            <a:r>
              <a:rPr lang="en-US" sz="2400"/>
              <a:t>A SRS is said to be unambiguous if all the requirements stated have only 1 interpretation. Some of the ways to prevent unambiguousness include the use of modelling techniques like ER diagrams, proper reviews and buddy checks, etc. </a:t>
            </a:r>
            <a:endParaRPr sz="2400"/>
          </a:p>
          <a:p>
            <a:pPr indent="0" lvl="0" marL="0" rtl="0" algn="l">
              <a:lnSpc>
                <a:spcPct val="100000"/>
              </a:lnSpc>
              <a:spcBef>
                <a:spcPts val="700"/>
              </a:spcBef>
              <a:spcAft>
                <a:spcPts val="0"/>
              </a:spcAft>
              <a:buSzPts val="1440"/>
              <a:buNone/>
            </a:pPr>
            <a:r>
              <a:rPr lang="en-US" sz="2400"/>
              <a:t>  </a:t>
            </a:r>
            <a:endParaRPr sz="24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81"/>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Quality Characteristics of a good SRS</a:t>
            </a:r>
            <a:endParaRPr sz="3600"/>
          </a:p>
        </p:txBody>
      </p:sp>
      <p:sp>
        <p:nvSpPr>
          <p:cNvPr id="898" name="Google Shape;898;p81"/>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899" name="Google Shape;899;p81"/>
          <p:cNvSpPr txBox="1"/>
          <p:nvPr>
            <p:ph idx="1" type="body"/>
          </p:nvPr>
        </p:nvSpPr>
        <p:spPr>
          <a:xfrm>
            <a:off x="414020" y="1589405"/>
            <a:ext cx="8326120" cy="47555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40"/>
              <a:buNone/>
            </a:pPr>
            <a:r>
              <a:rPr lang="en-US" sz="2400"/>
              <a:t>Ranking for importance and stability: </a:t>
            </a:r>
            <a:endParaRPr sz="2400"/>
          </a:p>
          <a:p>
            <a:pPr indent="0" lvl="0" marL="0" rtl="0" algn="l">
              <a:lnSpc>
                <a:spcPct val="100000"/>
              </a:lnSpc>
              <a:spcBef>
                <a:spcPts val="700"/>
              </a:spcBef>
              <a:spcAft>
                <a:spcPts val="0"/>
              </a:spcAft>
              <a:buSzPts val="1440"/>
              <a:buNone/>
            </a:pPr>
            <a:r>
              <a:rPr lang="en-US" sz="2400"/>
              <a:t>There should a criterion to classify the requirements as less or more important or more specifically as desirable or essential. An identifier mark can be used with every requirement to indicate its rank or stability. </a:t>
            </a:r>
            <a:endParaRPr sz="2400"/>
          </a:p>
          <a:p>
            <a:pPr indent="0" lvl="0" marL="0" rtl="0" algn="l">
              <a:lnSpc>
                <a:spcPct val="100000"/>
              </a:lnSpc>
              <a:spcBef>
                <a:spcPts val="700"/>
              </a:spcBef>
              <a:spcAft>
                <a:spcPts val="0"/>
              </a:spcAft>
              <a:buSzPts val="1440"/>
              <a:buNone/>
            </a:pPr>
            <a:r>
              <a:rPr lang="en-US" sz="2400"/>
              <a:t> </a:t>
            </a:r>
            <a:endParaRPr sz="2400"/>
          </a:p>
          <a:p>
            <a:pPr indent="0" lvl="0" marL="0" rtl="0" algn="l">
              <a:lnSpc>
                <a:spcPct val="100000"/>
              </a:lnSpc>
              <a:spcBef>
                <a:spcPts val="700"/>
              </a:spcBef>
              <a:spcAft>
                <a:spcPts val="0"/>
              </a:spcAft>
              <a:buSzPts val="1440"/>
              <a:buNone/>
            </a:pPr>
            <a:r>
              <a:rPr lang="en-US" sz="2400"/>
              <a:t>Modifiability: </a:t>
            </a:r>
            <a:endParaRPr sz="2400"/>
          </a:p>
          <a:p>
            <a:pPr indent="0" lvl="0" marL="0" rtl="0" algn="l">
              <a:lnSpc>
                <a:spcPct val="100000"/>
              </a:lnSpc>
              <a:spcBef>
                <a:spcPts val="700"/>
              </a:spcBef>
              <a:spcAft>
                <a:spcPts val="0"/>
              </a:spcAft>
              <a:buSzPts val="1440"/>
              <a:buNone/>
            </a:pPr>
            <a:r>
              <a:rPr lang="en-US" sz="2400"/>
              <a:t>SRS should be made as modifiable as possible and should be capable of easily accepting changes to the system to some extent. Modifications should be properly indexed and cross-referenced.   </a:t>
            </a:r>
            <a:endParaRPr sz="24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82"/>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Quality Characteristics of a good SRS</a:t>
            </a:r>
            <a:endParaRPr sz="3600"/>
          </a:p>
        </p:txBody>
      </p:sp>
      <p:sp>
        <p:nvSpPr>
          <p:cNvPr id="906" name="Google Shape;906;p82"/>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
        <p:nvSpPr>
          <p:cNvPr id="907" name="Google Shape;907;p82"/>
          <p:cNvSpPr txBox="1"/>
          <p:nvPr>
            <p:ph idx="1" type="body"/>
          </p:nvPr>
        </p:nvSpPr>
        <p:spPr>
          <a:xfrm>
            <a:off x="414020" y="1589405"/>
            <a:ext cx="8326120" cy="47555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40"/>
              <a:buNone/>
            </a:pPr>
            <a:r>
              <a:rPr lang="en-US" sz="2400"/>
              <a:t>Verifiability: </a:t>
            </a:r>
            <a:endParaRPr sz="2400"/>
          </a:p>
          <a:p>
            <a:pPr indent="0" lvl="0" marL="0" rtl="0" algn="l">
              <a:lnSpc>
                <a:spcPct val="100000"/>
              </a:lnSpc>
              <a:spcBef>
                <a:spcPts val="700"/>
              </a:spcBef>
              <a:spcAft>
                <a:spcPts val="0"/>
              </a:spcAft>
              <a:buSzPts val="1440"/>
              <a:buNone/>
            </a:pPr>
            <a:r>
              <a:rPr lang="en-US" sz="2400"/>
              <a:t>A SRS is verifiable if there exists a specific technique to quantifiably measure the extent to which every requirement is met by the system. For example, a requirement starting that the system must be user-friendly is not verifiable and listing such requirements should be avoided. </a:t>
            </a:r>
            <a:endParaRPr sz="2400"/>
          </a:p>
          <a:p>
            <a:pPr indent="0" lvl="0" marL="0" rtl="0" algn="l">
              <a:lnSpc>
                <a:spcPct val="100000"/>
              </a:lnSpc>
              <a:spcBef>
                <a:spcPts val="700"/>
              </a:spcBef>
              <a:spcAft>
                <a:spcPts val="0"/>
              </a:spcAft>
              <a:buSzPts val="1440"/>
              <a:buNone/>
            </a:pPr>
            <a:r>
              <a:t/>
            </a:r>
            <a:endParaRPr sz="2400"/>
          </a:p>
          <a:p>
            <a:pPr indent="0" lvl="0" marL="0" rtl="0" algn="l">
              <a:lnSpc>
                <a:spcPct val="100000"/>
              </a:lnSpc>
              <a:spcBef>
                <a:spcPts val="700"/>
              </a:spcBef>
              <a:spcAft>
                <a:spcPts val="0"/>
              </a:spcAft>
              <a:buSzPts val="1440"/>
              <a:buNone/>
            </a:pPr>
            <a:r>
              <a:rPr lang="en-US" sz="2400"/>
              <a:t>Traceability: </a:t>
            </a:r>
            <a:endParaRPr sz="2400"/>
          </a:p>
          <a:p>
            <a:pPr indent="0" lvl="0" marL="0" rtl="0" algn="l">
              <a:lnSpc>
                <a:spcPct val="100000"/>
              </a:lnSpc>
              <a:spcBef>
                <a:spcPts val="700"/>
              </a:spcBef>
              <a:spcAft>
                <a:spcPts val="0"/>
              </a:spcAft>
              <a:buSzPts val="1440"/>
              <a:buNone/>
            </a:pPr>
            <a:r>
              <a:rPr lang="en-US" sz="2400"/>
              <a:t>One should be able to trace a requirement to design component and then to code segment in the program. Similarly, one should be able to trace a requirement to the corresponding test cases.   </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Theme2">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heme2">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2011-07-13T20:09:00Z</dcterms:created>
  <dc:creator>Xenia Mountrouidou</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C79DDCDF5805411ABEDD0D08F88DED28</vt:lpwstr>
  </property>
  <property fmtid="{D5CDD505-2E9C-101B-9397-08002B2CF9AE}" pid="3" name="KSOProductBuildVer">
    <vt:lpwstr>1033-11.2.0.11191</vt:lpwstr>
  </property>
</Properties>
</file>